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1"/>
  </p:notesMasterIdLst>
  <p:sldIdLst>
    <p:sldId id="256" r:id="rId2"/>
    <p:sldId id="376" r:id="rId3"/>
    <p:sldId id="379" r:id="rId4"/>
    <p:sldId id="377" r:id="rId5"/>
    <p:sldId id="375" r:id="rId6"/>
    <p:sldId id="381" r:id="rId7"/>
    <p:sldId id="365" r:id="rId8"/>
    <p:sldId id="363" r:id="rId9"/>
    <p:sldId id="329" r:id="rId10"/>
    <p:sldId id="380" r:id="rId11"/>
    <p:sldId id="346" r:id="rId12"/>
    <p:sldId id="347" r:id="rId13"/>
    <p:sldId id="344" r:id="rId14"/>
    <p:sldId id="357" r:id="rId15"/>
    <p:sldId id="361" r:id="rId16"/>
    <p:sldId id="341" r:id="rId17"/>
    <p:sldId id="335" r:id="rId18"/>
    <p:sldId id="316" r:id="rId19"/>
    <p:sldId id="331" r:id="rId20"/>
    <p:sldId id="281" r:id="rId21"/>
    <p:sldId id="378" r:id="rId22"/>
    <p:sldId id="282" r:id="rId23"/>
    <p:sldId id="283" r:id="rId24"/>
    <p:sldId id="284" r:id="rId25"/>
    <p:sldId id="285" r:id="rId26"/>
    <p:sldId id="286" r:id="rId27"/>
    <p:sldId id="333" r:id="rId28"/>
    <p:sldId id="362" r:id="rId29"/>
    <p:sldId id="334" r:id="rId30"/>
    <p:sldId id="287" r:id="rId31"/>
    <p:sldId id="288" r:id="rId32"/>
    <p:sldId id="327" r:id="rId33"/>
    <p:sldId id="289" r:id="rId34"/>
    <p:sldId id="290" r:id="rId35"/>
    <p:sldId id="367" r:id="rId36"/>
    <p:sldId id="291" r:id="rId37"/>
    <p:sldId id="292" r:id="rId38"/>
    <p:sldId id="293" r:id="rId39"/>
    <p:sldId id="294" r:id="rId40"/>
    <p:sldId id="370" r:id="rId41"/>
    <p:sldId id="343" r:id="rId42"/>
    <p:sldId id="345" r:id="rId43"/>
    <p:sldId id="295" r:id="rId44"/>
    <p:sldId id="368" r:id="rId45"/>
    <p:sldId id="296" r:id="rId46"/>
    <p:sldId id="297" r:id="rId47"/>
    <p:sldId id="349" r:id="rId48"/>
    <p:sldId id="298" r:id="rId49"/>
    <p:sldId id="299" r:id="rId50"/>
    <p:sldId id="300" r:id="rId51"/>
    <p:sldId id="301" r:id="rId52"/>
    <p:sldId id="302" r:id="rId53"/>
    <p:sldId id="303" r:id="rId54"/>
    <p:sldId id="304" r:id="rId55"/>
    <p:sldId id="305" r:id="rId56"/>
    <p:sldId id="374" r:id="rId57"/>
    <p:sldId id="306" r:id="rId58"/>
    <p:sldId id="307" r:id="rId59"/>
    <p:sldId id="308" r:id="rId60"/>
    <p:sldId id="309" r:id="rId61"/>
    <p:sldId id="310" r:id="rId62"/>
    <p:sldId id="311" r:id="rId63"/>
    <p:sldId id="312" r:id="rId64"/>
    <p:sldId id="372" r:id="rId65"/>
    <p:sldId id="354" r:id="rId66"/>
    <p:sldId id="351" r:id="rId67"/>
    <p:sldId id="352" r:id="rId68"/>
    <p:sldId id="353" r:id="rId69"/>
    <p:sldId id="279" r:id="rId70"/>
  </p:sldIdLst>
  <p:sldSz cx="9144000" cy="6858000" type="screen4x3"/>
  <p:notesSz cx="6797675" cy="9926638"/>
  <p:custDataLst>
    <p:tags r:id="rId72"/>
  </p:custDataLst>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35705" autoAdjust="0"/>
    <p:restoredTop sz="94590" autoAdjust="0"/>
  </p:normalViewPr>
  <p:slideViewPr>
    <p:cSldViewPr>
      <p:cViewPr varScale="1">
        <p:scale>
          <a:sx n="74" d="100"/>
          <a:sy n="74" d="100"/>
        </p:scale>
        <p:origin x="1668"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atin typeface="Arial" charset="0"/>
              </a:defRPr>
            </a:lvl1pPr>
          </a:lstStyle>
          <a:p>
            <a:pPr>
              <a:defRPr/>
            </a:pPr>
            <a:endParaRPr lang="ru-RU"/>
          </a:p>
        </p:txBody>
      </p:sp>
      <p:sp>
        <p:nvSpPr>
          <p:cNvPr id="3" name="Дата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atin typeface="Arial" charset="0"/>
              </a:defRPr>
            </a:lvl1pPr>
          </a:lstStyle>
          <a:p>
            <a:pPr>
              <a:defRPr/>
            </a:pPr>
            <a:fld id="{2DEEF3CA-2AFC-4B35-8175-CED377F962D2}" type="datetimeFigureOut">
              <a:rPr lang="ru-RU"/>
              <a:pPr>
                <a:defRPr/>
              </a:pPr>
              <a:t>02.08.2020</a:t>
            </a:fld>
            <a:endParaRPr lang="ru-RU"/>
          </a:p>
        </p:txBody>
      </p:sp>
      <p:sp>
        <p:nvSpPr>
          <p:cNvPr id="4" name="Образ слайда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F6BFD353-F0AC-4E60-900E-ADCE5D3F757C}"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AC4BCF4-EAE1-4A54-AAF7-CF7FC12664B8}" type="slidenum">
              <a:rPr lang="ru-RU" altLang="ru-RU" smtClean="0">
                <a:solidFill>
                  <a:srgbClr val="000000"/>
                </a:solidFill>
              </a:rPr>
              <a:pPr eaLnBrk="1" hangingPunct="1"/>
              <a:t>4</a:t>
            </a:fld>
            <a:endParaRPr lang="ru-RU" altLang="ru-RU" smtClean="0">
              <a:solidFill>
                <a:srgbClr val="000000"/>
              </a:solidFill>
            </a:endParaRPr>
          </a:p>
        </p:txBody>
      </p:sp>
      <p:sp>
        <p:nvSpPr>
          <p:cNvPr id="7171"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51613C26-8631-4122-BB25-3D085AC9B52A}" type="slidenum">
              <a:rPr lang="ru-RU" altLang="ru-RU"/>
              <a:pPr>
                <a:defRPr/>
              </a:pPr>
              <a:t>‹#›</a:t>
            </a:fld>
            <a:endParaRPr lang="ru-RU" altLang="ru-RU"/>
          </a:p>
        </p:txBody>
      </p:sp>
    </p:spTree>
    <p:extLst>
      <p:ext uri="{BB962C8B-B14F-4D97-AF65-F5344CB8AC3E}">
        <p14:creationId xmlns:p14="http://schemas.microsoft.com/office/powerpoint/2010/main" val="166488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57EF6FC0-0532-445A-B3B9-F794C75A17C7}" type="slidenum">
              <a:rPr lang="ru-RU" altLang="ru-RU"/>
              <a:pPr>
                <a:defRPr/>
              </a:pPr>
              <a:t>‹#›</a:t>
            </a:fld>
            <a:endParaRPr lang="ru-RU" altLang="ru-RU"/>
          </a:p>
        </p:txBody>
      </p:sp>
    </p:spTree>
    <p:extLst>
      <p:ext uri="{BB962C8B-B14F-4D97-AF65-F5344CB8AC3E}">
        <p14:creationId xmlns:p14="http://schemas.microsoft.com/office/powerpoint/2010/main" val="2768314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7A8C4728-DBE9-4FA8-B884-8F3080761215}" type="slidenum">
              <a:rPr lang="ru-RU" altLang="ru-RU"/>
              <a:pPr>
                <a:defRPr/>
              </a:pPr>
              <a:t>‹#›</a:t>
            </a:fld>
            <a:endParaRPr lang="ru-RU" altLang="ru-RU"/>
          </a:p>
        </p:txBody>
      </p:sp>
    </p:spTree>
    <p:extLst>
      <p:ext uri="{BB962C8B-B14F-4D97-AF65-F5344CB8AC3E}">
        <p14:creationId xmlns:p14="http://schemas.microsoft.com/office/powerpoint/2010/main" val="389932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C0CBF8FC-4392-4CE1-93CD-649171CDD623}" type="slidenum">
              <a:rPr lang="ru-RU" altLang="ru-RU"/>
              <a:pPr>
                <a:defRPr/>
              </a:pPr>
              <a:t>‹#›</a:t>
            </a:fld>
            <a:endParaRPr lang="ru-RU" altLang="ru-RU"/>
          </a:p>
        </p:txBody>
      </p:sp>
    </p:spTree>
    <p:extLst>
      <p:ext uri="{BB962C8B-B14F-4D97-AF65-F5344CB8AC3E}">
        <p14:creationId xmlns:p14="http://schemas.microsoft.com/office/powerpoint/2010/main" val="156303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pPr>
              <a:defRPr/>
            </a:pPr>
            <a:fld id="{2E0C25E3-1738-4AB3-AF11-71C69F97D71A}" type="slidenum">
              <a:rPr lang="ru-RU" altLang="ru-RU"/>
              <a:pPr>
                <a:defRPr/>
              </a:pPr>
              <a:t>‹#›</a:t>
            </a:fld>
            <a:endParaRPr lang="ru-RU" altLang="ru-RU"/>
          </a:p>
        </p:txBody>
      </p:sp>
    </p:spTree>
    <p:extLst>
      <p:ext uri="{BB962C8B-B14F-4D97-AF65-F5344CB8AC3E}">
        <p14:creationId xmlns:p14="http://schemas.microsoft.com/office/powerpoint/2010/main" val="317546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4E6A3F19-30C6-4DF5-9E24-33C508CC4074}" type="slidenum">
              <a:rPr lang="ru-RU" altLang="ru-RU"/>
              <a:pPr>
                <a:defRPr/>
              </a:pPr>
              <a:t>‹#›</a:t>
            </a:fld>
            <a:endParaRPr lang="ru-RU" altLang="ru-RU"/>
          </a:p>
        </p:txBody>
      </p:sp>
    </p:spTree>
    <p:extLst>
      <p:ext uri="{BB962C8B-B14F-4D97-AF65-F5344CB8AC3E}">
        <p14:creationId xmlns:p14="http://schemas.microsoft.com/office/powerpoint/2010/main" val="251278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pPr>
              <a:defRPr/>
            </a:pPr>
            <a:fld id="{B65F8B9F-4124-466B-910B-F4B9BB9754C4}" type="slidenum">
              <a:rPr lang="ru-RU" altLang="ru-RU"/>
              <a:pPr>
                <a:defRPr/>
              </a:pPr>
              <a:t>‹#›</a:t>
            </a:fld>
            <a:endParaRPr lang="ru-RU" altLang="ru-RU"/>
          </a:p>
        </p:txBody>
      </p:sp>
    </p:spTree>
    <p:extLst>
      <p:ext uri="{BB962C8B-B14F-4D97-AF65-F5344CB8AC3E}">
        <p14:creationId xmlns:p14="http://schemas.microsoft.com/office/powerpoint/2010/main" val="145299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pPr>
              <a:defRPr/>
            </a:pPr>
            <a:fld id="{217DAB91-21F4-4411-81B7-555DC5E20A9E}" type="slidenum">
              <a:rPr lang="ru-RU" altLang="ru-RU"/>
              <a:pPr>
                <a:defRPr/>
              </a:pPr>
              <a:t>‹#›</a:t>
            </a:fld>
            <a:endParaRPr lang="ru-RU" altLang="ru-RU"/>
          </a:p>
        </p:txBody>
      </p:sp>
    </p:spTree>
    <p:extLst>
      <p:ext uri="{BB962C8B-B14F-4D97-AF65-F5344CB8AC3E}">
        <p14:creationId xmlns:p14="http://schemas.microsoft.com/office/powerpoint/2010/main" val="3404037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pPr>
              <a:defRPr/>
            </a:pPr>
            <a:fld id="{503B9158-1EDB-41EC-A686-D8DBA2131E10}" type="slidenum">
              <a:rPr lang="ru-RU" altLang="ru-RU"/>
              <a:pPr>
                <a:defRPr/>
              </a:pPr>
              <a:t>‹#›</a:t>
            </a:fld>
            <a:endParaRPr lang="ru-RU" altLang="ru-RU"/>
          </a:p>
        </p:txBody>
      </p:sp>
    </p:spTree>
    <p:extLst>
      <p:ext uri="{BB962C8B-B14F-4D97-AF65-F5344CB8AC3E}">
        <p14:creationId xmlns:p14="http://schemas.microsoft.com/office/powerpoint/2010/main" val="2762157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2EF5B916-6FC4-4AAB-8F53-23AC2FFE8D85}" type="slidenum">
              <a:rPr lang="ru-RU" altLang="ru-RU"/>
              <a:pPr>
                <a:defRPr/>
              </a:pPr>
              <a:t>‹#›</a:t>
            </a:fld>
            <a:endParaRPr lang="ru-RU" altLang="ru-RU"/>
          </a:p>
        </p:txBody>
      </p:sp>
    </p:spTree>
    <p:extLst>
      <p:ext uri="{BB962C8B-B14F-4D97-AF65-F5344CB8AC3E}">
        <p14:creationId xmlns:p14="http://schemas.microsoft.com/office/powerpoint/2010/main" val="4264157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pPr>
              <a:defRPr/>
            </a:pPr>
            <a:fld id="{3BE3E02F-68D7-4028-ACE3-E00E59EA9C54}" type="slidenum">
              <a:rPr lang="ru-RU" altLang="ru-RU"/>
              <a:pPr>
                <a:defRPr/>
              </a:pPr>
              <a:t>‹#›</a:t>
            </a:fld>
            <a:endParaRPr lang="ru-RU" altLang="ru-RU"/>
          </a:p>
        </p:txBody>
      </p:sp>
    </p:spTree>
    <p:extLst>
      <p:ext uri="{BB962C8B-B14F-4D97-AF65-F5344CB8AC3E}">
        <p14:creationId xmlns:p14="http://schemas.microsoft.com/office/powerpoint/2010/main" val="277631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2877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ru-RU"/>
          </a:p>
        </p:txBody>
      </p:sp>
      <p:sp>
        <p:nvSpPr>
          <p:cNvPr id="2877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ru-RU"/>
          </a:p>
        </p:txBody>
      </p:sp>
      <p:sp>
        <p:nvSpPr>
          <p:cNvPr id="2877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36183E75-846B-4DAA-9104-EF2AE1EB9159}" type="slidenum">
              <a:rPr lang="ru-RU" altLang="ru-RU"/>
              <a:pPr>
                <a:defRPr/>
              </a:pPr>
              <a:t>‹#›</a:t>
            </a:fld>
            <a:endParaRPr lang="ru-RU" altLang="ru-RU"/>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 Target="slide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4.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45.emf"/></Relationships>
</file>

<file path=ppt/slides/_rels/slide5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3.emf"/></Relationships>
</file>

<file path=ppt/slides/_rels/slide6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6.emf"/></Relationships>
</file>

<file path=ppt/slides/_rels/slide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3"/>
          <p:cNvSpPr>
            <a:spLocks noGrp="1" noChangeArrowheads="1"/>
          </p:cNvSpPr>
          <p:nvPr>
            <p:ph type="subTitle" idx="1"/>
          </p:nvPr>
        </p:nvSpPr>
        <p:spPr>
          <a:xfrm>
            <a:off x="0" y="0"/>
            <a:ext cx="9144000" cy="2060575"/>
          </a:xfrm>
          <a:solidFill>
            <a:srgbClr val="FFFF00"/>
          </a:solidFill>
        </p:spPr>
        <p:txBody>
          <a:bodyPr/>
          <a:lstStyle/>
          <a:p>
            <a:pPr eaLnBrk="1" hangingPunct="1"/>
            <a:r>
              <a:rPr lang="en-US" altLang="ru-RU" b="1" dirty="0">
                <a:latin typeface="Times New Roman" panose="02020603050405020304" pitchFamily="18" charset="0"/>
                <a:cs typeface="Times New Roman" panose="02020603050405020304" pitchFamily="18" charset="0"/>
              </a:rPr>
              <a:t>6.1. </a:t>
            </a:r>
            <a:r>
              <a:rPr lang="en-US" altLang="ru-RU" b="1" dirty="0" err="1" smtClean="0">
                <a:latin typeface="Times New Roman" panose="02020603050405020304" pitchFamily="18" charset="0"/>
                <a:cs typeface="Times New Roman" panose="02020603050405020304" pitchFamily="18" charset="0"/>
              </a:rPr>
              <a:t>ma’ruza</a:t>
            </a:r>
            <a:r>
              <a:rPr lang="en-US" altLang="ru-RU" b="1" dirty="0" smtClean="0">
                <a:latin typeface="Times New Roman" panose="02020603050405020304" pitchFamily="18" charset="0"/>
                <a:cs typeface="Times New Roman" panose="02020603050405020304" pitchFamily="18" charset="0"/>
              </a:rPr>
              <a:t>: Amir </a:t>
            </a:r>
            <a:r>
              <a:rPr lang="en-US" altLang="ru-RU" b="1" dirty="0" err="1">
                <a:latin typeface="Times New Roman" panose="02020603050405020304" pitchFamily="18" charset="0"/>
                <a:cs typeface="Times New Roman" panose="02020603050405020304" pitchFamily="18" charset="0"/>
              </a:rPr>
              <a:t>Temurning</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siyosiy</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hokimiyatni</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qo’lga</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olishi</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va</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markazlashgan</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davlat</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asoslarining</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yaratilishi</a:t>
            </a:r>
            <a:r>
              <a:rPr lang="en-US" altLang="ru-RU" b="1" dirty="0">
                <a:latin typeface="Times New Roman" panose="02020603050405020304" pitchFamily="18" charset="0"/>
                <a:cs typeface="Times New Roman" panose="02020603050405020304" pitchFamily="18" charset="0"/>
              </a:rPr>
              <a:t>. Amir </a:t>
            </a:r>
            <a:r>
              <a:rPr lang="en-US" altLang="ru-RU" b="1" dirty="0" err="1">
                <a:latin typeface="Times New Roman" panose="02020603050405020304" pitchFamily="18" charset="0"/>
                <a:cs typeface="Times New Roman" panose="02020603050405020304" pitchFamily="18" charset="0"/>
              </a:rPr>
              <a:t>Temurning</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harbiy</a:t>
            </a:r>
            <a:r>
              <a:rPr lang="en-US" altLang="ru-RU" b="1" dirty="0">
                <a:latin typeface="Times New Roman" panose="02020603050405020304" pitchFamily="18" charset="0"/>
                <a:cs typeface="Times New Roman" panose="02020603050405020304" pitchFamily="18" charset="0"/>
              </a:rPr>
              <a:t> </a:t>
            </a:r>
            <a:r>
              <a:rPr lang="en-US" altLang="ru-RU" b="1" dirty="0" err="1">
                <a:latin typeface="Times New Roman" panose="02020603050405020304" pitchFamily="18" charset="0"/>
                <a:cs typeface="Times New Roman" panose="02020603050405020304" pitchFamily="18" charset="0"/>
              </a:rPr>
              <a:t>islohoti</a:t>
            </a:r>
            <a:r>
              <a:rPr lang="en-US" altLang="ru-RU" b="1" dirty="0">
                <a:latin typeface="Times New Roman" panose="02020603050405020304" pitchFamily="18" charset="0"/>
                <a:cs typeface="Times New Roman" panose="02020603050405020304" pitchFamily="18" charset="0"/>
              </a:rPr>
              <a:t>.</a:t>
            </a:r>
            <a:endParaRPr lang="ru-RU" altLang="ru-RU" b="1" dirty="0" smtClean="0">
              <a:latin typeface="Times New Roman" panose="02020603050405020304" pitchFamily="18" charset="0"/>
              <a:cs typeface="Times New Roman" panose="02020603050405020304" pitchFamily="18" charset="0"/>
            </a:endParaRPr>
          </a:p>
        </p:txBody>
      </p:sp>
      <p:sp>
        <p:nvSpPr>
          <p:cNvPr id="3075" name="Text Box 5"/>
          <p:cNvSpPr txBox="1">
            <a:spLocks noChangeArrowheads="1"/>
          </p:cNvSpPr>
          <p:nvPr/>
        </p:nvSpPr>
        <p:spPr bwMode="auto">
          <a:xfrm>
            <a:off x="684213" y="2060575"/>
            <a:ext cx="7848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uz-Cyrl-UZ" altLang="ru-RU" sz="2200">
              <a:latin typeface="Times New Roman" panose="02020603050405020304" pitchFamily="18" charset="0"/>
            </a:endParaRPr>
          </a:p>
        </p:txBody>
      </p:sp>
      <p:sp>
        <p:nvSpPr>
          <p:cNvPr id="2052" name="Text Box 6"/>
          <p:cNvSpPr txBox="1">
            <a:spLocks noChangeArrowheads="1"/>
          </p:cNvSpPr>
          <p:nvPr/>
        </p:nvSpPr>
        <p:spPr bwMode="auto">
          <a:xfrm>
            <a:off x="0" y="2135188"/>
            <a:ext cx="9144000" cy="4278312"/>
          </a:xfrm>
          <a:prstGeom prst="rect">
            <a:avLst/>
          </a:prstGeom>
          <a:solidFill>
            <a:schemeClr val="accent1"/>
          </a:solidFill>
          <a:ln>
            <a:noFill/>
          </a:ln>
          <a:extLst/>
        </p:spPr>
        <p:txBody>
          <a:bodyPr>
            <a:spAutoFit/>
          </a:bodyPr>
          <a:lstStyle>
            <a:lvl1pPr marL="342900" indent="-3429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514350" indent="-514350" eaLnBrk="1" hangingPunct="1">
              <a:buFontTx/>
              <a:buAutoNum type="arabicPeriod"/>
              <a:defRPr/>
            </a:pPr>
            <a:r>
              <a:rPr lang="ru-RU" altLang="ru-RU" sz="3200" dirty="0" smtClean="0">
                <a:latin typeface="Times New Roman" pitchFamily="18" charset="0"/>
                <a:cs typeface="Times New Roman" pitchFamily="18" charset="0"/>
              </a:rPr>
              <a:t>Амир </a:t>
            </a:r>
            <a:r>
              <a:rPr lang="ru-RU" altLang="ru-RU" sz="3200" dirty="0" err="1" smtClean="0">
                <a:latin typeface="Times New Roman" pitchFamily="18" charset="0"/>
                <a:cs typeface="Times New Roman" pitchFamily="18" charset="0"/>
              </a:rPr>
              <a:t>Темур</a:t>
            </a:r>
            <a:r>
              <a:rPr lang="ru-RU" altLang="ru-RU" sz="3200" dirty="0" smtClean="0">
                <a:latin typeface="Times New Roman" pitchFamily="18" charset="0"/>
                <a:cs typeface="Times New Roman" pitchFamily="18" charset="0"/>
              </a:rPr>
              <a:t> </a:t>
            </a:r>
            <a:r>
              <a:rPr lang="ru-RU" altLang="ru-RU" sz="3200" dirty="0" err="1" smtClean="0">
                <a:latin typeface="Times New Roman" pitchFamily="18" charset="0"/>
                <a:cs typeface="Times New Roman" pitchFamily="18" charset="0"/>
              </a:rPr>
              <a:t>ва</a:t>
            </a:r>
            <a:r>
              <a:rPr lang="ru-RU" altLang="ru-RU" sz="3200" dirty="0" smtClean="0">
                <a:latin typeface="Times New Roman" pitchFamily="18" charset="0"/>
                <a:cs typeface="Times New Roman" pitchFamily="18" charset="0"/>
              </a:rPr>
              <a:t> </a:t>
            </a:r>
            <a:r>
              <a:rPr lang="ru-RU" altLang="ru-RU" sz="3200" dirty="0" err="1" smtClean="0">
                <a:latin typeface="Times New Roman" pitchFamily="18" charset="0"/>
                <a:cs typeface="Times New Roman" pitchFamily="18" charset="0"/>
              </a:rPr>
              <a:t>Темурийлар</a:t>
            </a:r>
            <a:r>
              <a:rPr lang="ru-RU" altLang="ru-RU" sz="3200" dirty="0" smtClean="0">
                <a:latin typeface="Times New Roman" pitchFamily="18" charset="0"/>
                <a:cs typeface="Times New Roman" pitchFamily="18" charset="0"/>
              </a:rPr>
              <a:t> </a:t>
            </a:r>
            <a:r>
              <a:rPr lang="ru-RU" altLang="ru-RU" sz="3200" dirty="0" err="1" smtClean="0">
                <a:latin typeface="Times New Roman" pitchFamily="18" charset="0"/>
                <a:cs typeface="Times New Roman" pitchFamily="18" charset="0"/>
              </a:rPr>
              <a:t>даври</a:t>
            </a:r>
            <a:r>
              <a:rPr lang="ru-RU" altLang="ru-RU" sz="3200" dirty="0" smtClean="0">
                <a:latin typeface="Times New Roman" pitchFamily="18" charset="0"/>
                <a:cs typeface="Times New Roman" pitchFamily="18" charset="0"/>
              </a:rPr>
              <a:t> </a:t>
            </a:r>
            <a:r>
              <a:rPr lang="ru-RU" altLang="ru-RU" sz="3200" dirty="0" err="1" smtClean="0">
                <a:latin typeface="Times New Roman" pitchFamily="18" charset="0"/>
                <a:cs typeface="Times New Roman" pitchFamily="18" charset="0"/>
              </a:rPr>
              <a:t>манбалари</a:t>
            </a:r>
            <a:r>
              <a:rPr lang="ru-RU" altLang="ru-RU" sz="3200" dirty="0" smtClean="0">
                <a:latin typeface="Times New Roman" pitchFamily="18" charset="0"/>
                <a:cs typeface="Times New Roman" pitchFamily="18" charset="0"/>
              </a:rPr>
              <a:t> </a:t>
            </a:r>
            <a:r>
              <a:rPr lang="ru-RU" altLang="ru-RU" sz="3200" dirty="0" err="1" smtClean="0">
                <a:latin typeface="Times New Roman" pitchFamily="18" charset="0"/>
                <a:cs typeface="Times New Roman" pitchFamily="18" charset="0"/>
              </a:rPr>
              <a:t>ва</a:t>
            </a:r>
            <a:r>
              <a:rPr lang="ru-RU" altLang="ru-RU" sz="3200" dirty="0" smtClean="0">
                <a:latin typeface="Times New Roman" pitchFamily="18" charset="0"/>
                <a:cs typeface="Times New Roman" pitchFamily="18" charset="0"/>
              </a:rPr>
              <a:t> </a:t>
            </a:r>
            <a:r>
              <a:rPr lang="ru-RU" altLang="ru-RU" sz="3200" dirty="0" err="1" smtClean="0">
                <a:latin typeface="Times New Roman" pitchFamily="18" charset="0"/>
                <a:cs typeface="Times New Roman" pitchFamily="18" charset="0"/>
              </a:rPr>
              <a:t>тарихшунослиги</a:t>
            </a:r>
            <a:r>
              <a:rPr lang="en-US" altLang="ru-RU" sz="3200" dirty="0">
                <a:latin typeface="Times New Roman" pitchFamily="18" charset="0"/>
                <a:cs typeface="Times New Roman" pitchFamily="18" charset="0"/>
              </a:rPr>
              <a:t>.</a:t>
            </a:r>
            <a:endParaRPr lang="ru-RU" altLang="ru-RU" sz="3200" dirty="0" smtClean="0">
              <a:latin typeface="Times New Roman" pitchFamily="18" charset="0"/>
              <a:cs typeface="Times New Roman" pitchFamily="18" charset="0"/>
            </a:endParaRPr>
          </a:p>
          <a:p>
            <a:pPr marL="514350" indent="-514350" eaLnBrk="1" hangingPunct="1">
              <a:buFontTx/>
              <a:buAutoNum type="arabicPeriod"/>
              <a:defRPr/>
            </a:pPr>
            <a:r>
              <a:rPr lang="uz-Cyrl-UZ" altLang="ru-RU" sz="3200" dirty="0" smtClean="0">
                <a:latin typeface="Times New Roman" pitchFamily="18" charset="0"/>
                <a:cs typeface="Times New Roman" pitchFamily="18" charset="0"/>
              </a:rPr>
              <a:t>Амир Темурнинг марказлашган давлат тузиши ва уни бошқариш тизими</a:t>
            </a:r>
            <a:r>
              <a:rPr lang="en-US" altLang="ru-RU" sz="3200" dirty="0" smtClean="0">
                <a:latin typeface="Times New Roman" pitchFamily="18" charset="0"/>
                <a:cs typeface="Times New Roman" pitchFamily="18" charset="0"/>
              </a:rPr>
              <a:t>.</a:t>
            </a:r>
            <a:endParaRPr lang="uz-Cyrl-UZ" altLang="ru-RU" sz="3200" dirty="0" smtClean="0">
              <a:latin typeface="Times New Roman" pitchFamily="18" charset="0"/>
              <a:cs typeface="Times New Roman" pitchFamily="18" charset="0"/>
            </a:endParaRPr>
          </a:p>
          <a:p>
            <a:pPr marL="514350" indent="-514350" eaLnBrk="1" hangingPunct="1">
              <a:buFontTx/>
              <a:buAutoNum type="arabicPeriod"/>
              <a:defRPr/>
            </a:pPr>
            <a:r>
              <a:rPr lang="uz-Cyrl-UZ" altLang="ru-RU" sz="3200" dirty="0" smtClean="0">
                <a:latin typeface="Times New Roman" pitchFamily="18" charset="0"/>
                <a:cs typeface="Times New Roman" pitchFamily="18" charset="0"/>
              </a:rPr>
              <a:t>Амир Темурнинг жаҳонгирлик юришлари ва ташқи сиёсати.</a:t>
            </a:r>
          </a:p>
          <a:p>
            <a:pPr marL="514350" indent="-514350" eaLnBrk="1" hangingPunct="1">
              <a:buFontTx/>
              <a:buAutoNum type="arabicPeriod"/>
              <a:defRPr/>
            </a:pPr>
            <a:r>
              <a:rPr lang="uz-Cyrl-UZ" altLang="ru-RU" sz="3200" dirty="0" smtClean="0">
                <a:latin typeface="Times New Roman" pitchFamily="18" charset="0"/>
                <a:cs typeface="Times New Roman" pitchFamily="18" charset="0"/>
              </a:rPr>
              <a:t>Иқтисодий ва маданий юксалиш</a:t>
            </a:r>
            <a:r>
              <a:rPr lang="ru-RU" altLang="ru-RU" sz="3200" dirty="0" smtClean="0">
                <a:latin typeface="Times New Roman" pitchFamily="18" charset="0"/>
                <a:cs typeface="Times New Roman" pitchFamily="18" charset="0"/>
              </a:rPr>
              <a:t>. </a:t>
            </a:r>
          </a:p>
          <a:p>
            <a:pPr eaLnBrk="1" hangingPunct="1">
              <a:spcBef>
                <a:spcPct val="50000"/>
              </a:spcBef>
              <a:defRPr/>
            </a:pPr>
            <a:endParaRPr lang="ru-RU" altLang="ru-RU" sz="3200" dirty="0" smtClean="0">
              <a:latin typeface="Tahoma"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250825" y="274638"/>
            <a:ext cx="8713788" cy="6394450"/>
          </a:xfrm>
          <a:solidFill>
            <a:schemeClr val="accent1"/>
          </a:solidFill>
        </p:spPr>
        <p:txBody>
          <a:bodyPr/>
          <a:lstStyle/>
          <a:p>
            <a:pPr algn="l"/>
            <a:r>
              <a:rPr lang="ru-RU" altLang="ru-RU" sz="2800" b="1" smtClean="0">
                <a:latin typeface="Times New Roman" panose="02020603050405020304" pitchFamily="18" charset="0"/>
                <a:cs typeface="Times New Roman" panose="02020603050405020304" pitchFamily="18" charset="0"/>
              </a:rPr>
              <a:t>Амир Темурнинг шарафли </a:t>
            </a:r>
            <a:r>
              <a:rPr lang="ru-RU" altLang="ru-RU" sz="2800" b="1" smtClean="0">
                <a:solidFill>
                  <a:srgbClr val="FF0000"/>
                </a:solidFill>
                <a:latin typeface="Times New Roman" panose="02020603050405020304" pitchFamily="18" charset="0"/>
                <a:cs typeface="Times New Roman" panose="02020603050405020304" pitchFamily="18" charset="0"/>
              </a:rPr>
              <a:t>номлари </a:t>
            </a:r>
            <a:r>
              <a:rPr lang="ru-RU" altLang="ru-RU" sz="2800" b="1" smtClean="0">
                <a:latin typeface="Times New Roman" panose="02020603050405020304" pitchFamily="18" charset="0"/>
                <a:cs typeface="Times New Roman" panose="02020603050405020304" pitchFamily="18" charset="0"/>
              </a:rPr>
              <a:t>ва </a:t>
            </a:r>
            <a:r>
              <a:rPr lang="ru-RU" altLang="ru-RU" sz="2800" b="1" smtClean="0">
                <a:solidFill>
                  <a:srgbClr val="FF0000"/>
                </a:solidFill>
                <a:latin typeface="Times New Roman" panose="02020603050405020304" pitchFamily="18" charset="0"/>
                <a:cs typeface="Times New Roman" panose="02020603050405020304" pitchFamily="18" charset="0"/>
              </a:rPr>
              <a:t>унвонлари</a:t>
            </a:r>
            <a:r>
              <a:rPr lang="ru-RU" altLang="ru-RU" sz="2800" b="1" smtClean="0">
                <a:latin typeface="Times New Roman" panose="02020603050405020304" pitchFamily="18" charset="0"/>
                <a:cs typeface="Times New Roman" panose="02020603050405020304" pitchFamily="18" charset="0"/>
              </a:rPr>
              <a:t>:</a:t>
            </a:r>
            <a:br>
              <a:rPr lang="ru-RU" altLang="ru-RU" sz="2800" b="1" smtClean="0">
                <a:latin typeface="Times New Roman" panose="02020603050405020304" pitchFamily="18" charset="0"/>
                <a:cs typeface="Times New Roman" panose="02020603050405020304" pitchFamily="18" charset="0"/>
              </a:rPr>
            </a:br>
            <a:r>
              <a:rPr lang="ru-RU" altLang="ru-RU" sz="2800" b="1" smtClean="0">
                <a:latin typeface="Times New Roman" panose="02020603050405020304" pitchFamily="18" charset="0"/>
                <a:cs typeface="Times New Roman" panose="02020603050405020304" pitchFamily="18" charset="0"/>
              </a:rPr>
              <a:t/>
            </a:r>
            <a:br>
              <a:rPr lang="ru-RU" altLang="ru-RU" sz="2800" b="1" smtClean="0">
                <a:latin typeface="Times New Roman" panose="02020603050405020304" pitchFamily="18" charset="0"/>
                <a:cs typeface="Times New Roman" panose="02020603050405020304" pitchFamily="18" charset="0"/>
              </a:rPr>
            </a:br>
            <a:r>
              <a:rPr lang="ru-RU" altLang="ru-RU" sz="2400" b="1" i="1" smtClean="0">
                <a:solidFill>
                  <a:srgbClr val="FF0000"/>
                </a:solidFill>
                <a:latin typeface="Times New Roman" panose="02020603050405020304" pitchFamily="18" charset="0"/>
                <a:cs typeface="Times New Roman" panose="02020603050405020304" pitchFamily="18" charset="0"/>
              </a:rPr>
              <a:t>С</a:t>
            </a:r>
            <a:r>
              <a:rPr lang="uz-Cyrl-UZ" altLang="ru-RU" sz="2400" b="1" i="1" smtClean="0">
                <a:solidFill>
                  <a:srgbClr val="FF0000"/>
                </a:solidFill>
                <a:latin typeface="Times New Roman" panose="02020603050405020304" pitchFamily="18" charset="0"/>
                <a:cs typeface="Times New Roman" panose="02020603050405020304" pitchFamily="18" charset="0"/>
              </a:rPr>
              <a:t>оҳибқирон</a:t>
            </a:r>
            <a:r>
              <a:rPr lang="uz-Cyrl-UZ" altLang="ru-RU" sz="2400" b="1" i="1" smtClean="0">
                <a:latin typeface="Times New Roman" panose="02020603050405020304" pitchFamily="18" charset="0"/>
                <a:cs typeface="Times New Roman" panose="02020603050405020304" pitchFamily="18" charset="0"/>
              </a:rPr>
              <a:t> </a:t>
            </a:r>
            <a:r>
              <a:rPr lang="uz-Cyrl-UZ" altLang="ru-RU" sz="2400" smtClean="0">
                <a:latin typeface="Times New Roman" panose="02020603050405020304" pitchFamily="18" charset="0"/>
                <a:cs typeface="Times New Roman" panose="02020603050405020304" pitchFamily="18" charset="0"/>
              </a:rPr>
              <a:t>– соҳиб (</a:t>
            </a:r>
            <a:r>
              <a:rPr lang="uz-Cyrl-UZ" altLang="ru-RU" sz="2400" b="1" smtClean="0">
                <a:latin typeface="Times New Roman" panose="02020603050405020304" pitchFamily="18" charset="0"/>
                <a:cs typeface="Times New Roman" panose="02020603050405020304" pitchFamily="18" charset="0"/>
              </a:rPr>
              <a:t>туркийча</a:t>
            </a:r>
            <a:r>
              <a:rPr lang="uz-Cyrl-UZ" altLang="ru-RU" sz="2400" smtClean="0">
                <a:latin typeface="Times New Roman" panose="02020603050405020304" pitchFamily="18" charset="0"/>
                <a:cs typeface="Times New Roman" panose="02020603050405020304" pitchFamily="18" charset="0"/>
              </a:rPr>
              <a:t>) ва қирон (</a:t>
            </a:r>
            <a:r>
              <a:rPr lang="uz-Cyrl-UZ" altLang="ru-RU" sz="2400" b="1" smtClean="0">
                <a:latin typeface="Times New Roman" panose="02020603050405020304" pitchFamily="18" charset="0"/>
                <a:cs typeface="Times New Roman" panose="02020603050405020304" pitchFamily="18" charset="0"/>
              </a:rPr>
              <a:t>арабча</a:t>
            </a:r>
            <a:r>
              <a:rPr lang="uz-Cyrl-UZ" altLang="ru-RU" sz="2400" smtClean="0">
                <a:latin typeface="Times New Roman" panose="02020603050405020304" pitchFamily="18" charset="0"/>
                <a:cs typeface="Times New Roman" panose="02020603050405020304" pitchFamily="18" charset="0"/>
              </a:rPr>
              <a:t>) саодатли, зафарли, ғолиб. Зуҳра ва Муштарий сайёраларининг бир буржда учрашган вақтида туғилган.</a:t>
            </a:r>
            <a:br>
              <a:rPr lang="uz-Cyrl-UZ" altLang="ru-RU" sz="2400" smtClean="0">
                <a:latin typeface="Times New Roman" panose="02020603050405020304" pitchFamily="18" charset="0"/>
                <a:cs typeface="Times New Roman" panose="02020603050405020304" pitchFamily="18" charset="0"/>
              </a:rPr>
            </a:br>
            <a:r>
              <a:rPr lang="uz-Cyrl-UZ" altLang="ru-RU" sz="2400" b="1" i="1" smtClean="0">
                <a:solidFill>
                  <a:srgbClr val="FF0000"/>
                </a:solidFill>
                <a:latin typeface="Times New Roman" panose="02020603050405020304" pitchFamily="18" charset="0"/>
                <a:cs typeface="Times New Roman" panose="02020603050405020304" pitchFamily="18" charset="0"/>
              </a:rPr>
              <a:t>“Соҳиб-Қуръони Азам” </a:t>
            </a:r>
            <a:r>
              <a:rPr lang="uz-Cyrl-UZ" altLang="ru-RU" sz="2400" smtClean="0">
                <a:latin typeface="Times New Roman" panose="02020603050405020304" pitchFamily="18" charset="0"/>
                <a:cs typeface="Times New Roman" panose="02020603050405020304" pitchFamily="18" charset="0"/>
              </a:rPr>
              <a:t>– аъзам </a:t>
            </a:r>
            <a:r>
              <a:rPr lang="uz-Cyrl-UZ" altLang="ru-RU" sz="2400" b="1" smtClean="0">
                <a:latin typeface="Times New Roman" panose="02020603050405020304" pitchFamily="18" charset="0"/>
                <a:cs typeface="Times New Roman" panose="02020603050405020304" pitchFamily="18" charset="0"/>
              </a:rPr>
              <a:t>арабчадан</a:t>
            </a:r>
            <a:r>
              <a:rPr lang="uz-Cyrl-UZ" altLang="ru-RU" sz="2400" smtClean="0">
                <a:latin typeface="Times New Roman" panose="02020603050405020304" pitchFamily="18" charset="0"/>
                <a:cs typeface="Times New Roman" panose="02020603050405020304" pitchFamily="18" charset="0"/>
              </a:rPr>
              <a:t> энг улуғ, энг буюк, қудратли, саҳоват оловида тобланган, енгилмас. </a:t>
            </a:r>
            <a:br>
              <a:rPr lang="uz-Cyrl-UZ" altLang="ru-RU" sz="2400" smtClean="0">
                <a:latin typeface="Times New Roman" panose="02020603050405020304" pitchFamily="18" charset="0"/>
                <a:cs typeface="Times New Roman" panose="02020603050405020304" pitchFamily="18" charset="0"/>
              </a:rPr>
            </a:br>
            <a:r>
              <a:rPr lang="uz-Cyrl-UZ" altLang="ru-RU" sz="2400" b="1" i="1" smtClean="0">
                <a:solidFill>
                  <a:srgbClr val="FF0000"/>
                </a:solidFill>
                <a:latin typeface="Times New Roman" panose="02020603050405020304" pitchFamily="18" charset="0"/>
                <a:cs typeface="Times New Roman" panose="02020603050405020304" pitchFamily="18" charset="0"/>
              </a:rPr>
              <a:t>Қутбиддин</a:t>
            </a:r>
            <a:r>
              <a:rPr lang="uz-Cyrl-UZ" altLang="ru-RU" sz="2400" smtClean="0">
                <a:solidFill>
                  <a:srgbClr val="FF0000"/>
                </a:solidFill>
                <a:latin typeface="Times New Roman" panose="02020603050405020304" pitchFamily="18" charset="0"/>
                <a:cs typeface="Times New Roman" panose="02020603050405020304" pitchFamily="18" charset="0"/>
              </a:rPr>
              <a:t> </a:t>
            </a:r>
            <a:r>
              <a:rPr lang="uz-Cyrl-UZ" altLang="ru-RU" sz="2400" smtClean="0">
                <a:latin typeface="Times New Roman" panose="02020603050405020304" pitchFamily="18" charset="0"/>
                <a:cs typeface="Times New Roman" panose="02020603050405020304" pitchFamily="18" charset="0"/>
              </a:rPr>
              <a:t>–  </a:t>
            </a:r>
            <a:r>
              <a:rPr lang="uz-Cyrl-UZ" altLang="ru-RU" sz="2400" b="1" smtClean="0">
                <a:latin typeface="Times New Roman" panose="02020603050405020304" pitchFamily="18" charset="0"/>
                <a:cs typeface="Times New Roman" panose="02020603050405020304" pitchFamily="18" charset="0"/>
              </a:rPr>
              <a:t>арабчадан</a:t>
            </a:r>
            <a:r>
              <a:rPr lang="uz-Cyrl-UZ" altLang="ru-RU" sz="2400" smtClean="0">
                <a:latin typeface="Times New Roman" panose="02020603050405020304" pitchFamily="18" charset="0"/>
                <a:cs typeface="Times New Roman" panose="02020603050405020304" pitchFamily="18" charset="0"/>
              </a:rPr>
              <a:t> диннинг қутби, маркази; диннинг асоси, таянчи.</a:t>
            </a:r>
            <a:br>
              <a:rPr lang="uz-Cyrl-UZ" altLang="ru-RU" sz="2400" smtClean="0">
                <a:latin typeface="Times New Roman" panose="02020603050405020304" pitchFamily="18" charset="0"/>
                <a:cs typeface="Times New Roman" panose="02020603050405020304" pitchFamily="18" charset="0"/>
              </a:rPr>
            </a:br>
            <a:r>
              <a:rPr lang="uz-Cyrl-UZ" altLang="ru-RU" sz="2400" b="1" i="1" smtClean="0">
                <a:solidFill>
                  <a:srgbClr val="FF0000"/>
                </a:solidFill>
                <a:latin typeface="Times New Roman" panose="02020603050405020304" pitchFamily="18" charset="0"/>
                <a:cs typeface="Times New Roman" panose="02020603050405020304" pitchFamily="18" charset="0"/>
              </a:rPr>
              <a:t>Кўрагон/гўрагон</a:t>
            </a:r>
            <a:r>
              <a:rPr lang="uz-Cyrl-UZ" altLang="ru-RU" sz="2400" smtClean="0">
                <a:solidFill>
                  <a:srgbClr val="FF0000"/>
                </a:solidFill>
                <a:latin typeface="Times New Roman" panose="02020603050405020304" pitchFamily="18" charset="0"/>
                <a:cs typeface="Times New Roman" panose="02020603050405020304" pitchFamily="18" charset="0"/>
              </a:rPr>
              <a:t> </a:t>
            </a:r>
            <a:r>
              <a:rPr lang="uz-Cyrl-UZ" altLang="ru-RU" sz="2400" smtClean="0">
                <a:latin typeface="Times New Roman" panose="02020603050405020304" pitchFamily="18" charset="0"/>
                <a:cs typeface="Times New Roman" panose="02020603050405020304" pitchFamily="18" charset="0"/>
              </a:rPr>
              <a:t>– </a:t>
            </a:r>
            <a:r>
              <a:rPr lang="uz-Cyrl-UZ" altLang="ru-RU" sz="2400" b="1" smtClean="0">
                <a:latin typeface="Times New Roman" panose="02020603050405020304" pitchFamily="18" charset="0"/>
                <a:cs typeface="Times New Roman" panose="02020603050405020304" pitchFamily="18" charset="0"/>
              </a:rPr>
              <a:t>мўғулча</a:t>
            </a:r>
            <a:r>
              <a:rPr lang="uz-Cyrl-UZ" altLang="ru-RU" sz="2400" smtClean="0">
                <a:latin typeface="Times New Roman" panose="02020603050405020304" pitchFamily="18" charset="0"/>
                <a:cs typeface="Times New Roman" panose="02020603050405020304" pitchFamily="18" charset="0"/>
              </a:rPr>
              <a:t> хоннинг куёви.</a:t>
            </a:r>
            <a:br>
              <a:rPr lang="uz-Cyrl-UZ" altLang="ru-RU" sz="2400" smtClean="0">
                <a:latin typeface="Times New Roman" panose="02020603050405020304" pitchFamily="18" charset="0"/>
                <a:cs typeface="Times New Roman" panose="02020603050405020304" pitchFamily="18" charset="0"/>
              </a:rPr>
            </a:br>
            <a:r>
              <a:rPr lang="uz-Cyrl-UZ" altLang="ru-RU" sz="2400" b="1" i="1" smtClean="0">
                <a:solidFill>
                  <a:srgbClr val="FF0000"/>
                </a:solidFill>
                <a:latin typeface="Times New Roman" panose="02020603050405020304" pitchFamily="18" charset="0"/>
                <a:cs typeface="Times New Roman" panose="02020603050405020304" pitchFamily="18" charset="0"/>
              </a:rPr>
              <a:t>“Турон султони” </a:t>
            </a:r>
            <a:r>
              <a:rPr lang="uz-Cyrl-UZ" altLang="ru-RU" sz="2400" smtClean="0">
                <a:latin typeface="Times New Roman" panose="02020603050405020304" pitchFamily="18" charset="0"/>
                <a:cs typeface="Times New Roman" panose="02020603050405020304" pitchFamily="18" charset="0"/>
              </a:rPr>
              <a:t>– Амир Темур 1391 йилда Дашқи Қипчоқ юриши вақтида катта қояга ўзини шу унвон билан ёздирган.</a:t>
            </a:r>
            <a:br>
              <a:rPr lang="uz-Cyrl-UZ" altLang="ru-RU" sz="2400" smtClean="0">
                <a:latin typeface="Times New Roman" panose="02020603050405020304" pitchFamily="18" charset="0"/>
                <a:cs typeface="Times New Roman" panose="02020603050405020304" pitchFamily="18" charset="0"/>
              </a:rPr>
            </a:br>
            <a:r>
              <a:rPr lang="uz-Cyrl-UZ" altLang="ru-RU" sz="2400" b="1" i="1" smtClean="0">
                <a:solidFill>
                  <a:srgbClr val="FF0000"/>
                </a:solidFill>
                <a:latin typeface="Times New Roman" panose="02020603050405020304" pitchFamily="18" charset="0"/>
                <a:cs typeface="Times New Roman" panose="02020603050405020304" pitchFamily="18" charset="0"/>
              </a:rPr>
              <a:t>Абулмансур</a:t>
            </a:r>
            <a:r>
              <a:rPr lang="uz-Cyrl-UZ" altLang="ru-RU" sz="2400" smtClean="0">
                <a:latin typeface="Times New Roman" panose="02020603050405020304" pitchFamily="18" charset="0"/>
                <a:cs typeface="Times New Roman" panose="02020603050405020304" pitchFamily="18" charset="0"/>
              </a:rPr>
              <a:t> – </a:t>
            </a:r>
            <a:r>
              <a:rPr lang="uz-Cyrl-UZ" altLang="ru-RU" sz="2400" b="1" smtClean="0">
                <a:latin typeface="Times New Roman" panose="02020603050405020304" pitchFamily="18" charset="0"/>
                <a:cs typeface="Times New Roman" panose="02020603050405020304" pitchFamily="18" charset="0"/>
              </a:rPr>
              <a:t>арабча</a:t>
            </a:r>
            <a:r>
              <a:rPr lang="uz-Cyrl-UZ" altLang="ru-RU" sz="2400" smtClean="0">
                <a:latin typeface="Times New Roman" panose="02020603050405020304" pitchFamily="18" charset="0"/>
                <a:cs typeface="Times New Roman" panose="02020603050405020304" pitchFamily="18" charset="0"/>
              </a:rPr>
              <a:t> зафарманд (ғалаба қозонувчи)</a:t>
            </a:r>
            <a:r>
              <a:rPr lang="en-US" altLang="ru-RU" sz="2400" smtClean="0">
                <a:latin typeface="Times New Roman" panose="02020603050405020304" pitchFamily="18" charset="0"/>
                <a:cs typeface="Times New Roman" panose="02020603050405020304" pitchFamily="18" charset="0"/>
              </a:rPr>
              <a:t>.</a:t>
            </a:r>
            <a:br>
              <a:rPr lang="en-US" altLang="ru-RU" sz="2400" smtClean="0">
                <a:latin typeface="Times New Roman" panose="02020603050405020304" pitchFamily="18" charset="0"/>
                <a:cs typeface="Times New Roman" panose="02020603050405020304" pitchFamily="18" charset="0"/>
              </a:rPr>
            </a:br>
            <a:r>
              <a:rPr lang="uz-Cyrl-UZ" altLang="ru-RU" sz="2400" b="1" i="1" smtClean="0">
                <a:solidFill>
                  <a:srgbClr val="FF0000"/>
                </a:solidFill>
                <a:latin typeface="Times New Roman" panose="02020603050405020304" pitchFamily="18" charset="0"/>
                <a:cs typeface="Times New Roman" panose="02020603050405020304" pitchFamily="18" charset="0"/>
              </a:rPr>
              <a:t>Гран</a:t>
            </a:r>
            <a:r>
              <a:rPr lang="uz-Cyrl-UZ" altLang="ru-RU" sz="2400" smtClean="0">
                <a:latin typeface="Times New Roman" panose="02020603050405020304" pitchFamily="18" charset="0"/>
                <a:cs typeface="Times New Roman" panose="02020603050405020304" pitchFamily="18" charset="0"/>
              </a:rPr>
              <a:t> </a:t>
            </a:r>
            <a:r>
              <a:rPr lang="uz-Cyrl-UZ" altLang="ru-RU" sz="2400" b="1" i="1" smtClean="0">
                <a:solidFill>
                  <a:srgbClr val="FF0000"/>
                </a:solidFill>
                <a:latin typeface="Times New Roman" panose="02020603050405020304" pitchFamily="18" charset="0"/>
                <a:cs typeface="Times New Roman" panose="02020603050405020304" pitchFamily="18" charset="0"/>
              </a:rPr>
              <a:t>Темурбек</a:t>
            </a:r>
            <a:r>
              <a:rPr lang="uz-Cyrl-UZ" altLang="ru-RU" sz="2400" smtClean="0">
                <a:latin typeface="Times New Roman" panose="02020603050405020304" pitchFamily="18" charset="0"/>
                <a:cs typeface="Times New Roman" panose="02020603050405020304" pitchFamily="18" charset="0"/>
              </a:rPr>
              <a:t> (</a:t>
            </a:r>
            <a:r>
              <a:rPr lang="uz-Cyrl-UZ" altLang="ru-RU" sz="2400" smtClean="0">
                <a:solidFill>
                  <a:schemeClr val="tx1"/>
                </a:solidFill>
                <a:latin typeface="Times New Roman" panose="02020603050405020304" pitchFamily="18" charset="0"/>
                <a:cs typeface="Times New Roman" panose="02020603050405020304" pitchFamily="18" charset="0"/>
              </a:rPr>
              <a:t>Европа</a:t>
            </a:r>
            <a:r>
              <a:rPr lang="uz-Cyrl-UZ" altLang="ru-RU" sz="2400" smtClean="0">
                <a:latin typeface="Times New Roman" panose="02020603050405020304" pitchFamily="18" charset="0"/>
                <a:cs typeface="Times New Roman" panose="02020603050405020304" pitchFamily="18" charset="0"/>
              </a:rPr>
              <a:t>) –  Буюк Темур. </a:t>
            </a:r>
            <a:br>
              <a:rPr lang="uz-Cyrl-UZ" altLang="ru-RU" sz="2400" smtClean="0">
                <a:latin typeface="Times New Roman" panose="02020603050405020304" pitchFamily="18" charset="0"/>
                <a:cs typeface="Times New Roman" panose="02020603050405020304" pitchFamily="18" charset="0"/>
              </a:rPr>
            </a:br>
            <a:r>
              <a:rPr lang="uz-Cyrl-UZ" altLang="ru-RU" sz="2400" b="1" i="1" smtClean="0">
                <a:solidFill>
                  <a:srgbClr val="FF0000"/>
                </a:solidFill>
                <a:latin typeface="Times New Roman" panose="02020603050405020304" pitchFamily="18" charset="0"/>
                <a:cs typeface="Times New Roman" panose="02020603050405020304" pitchFamily="18" charset="0"/>
              </a:rPr>
              <a:t>Фирдавсмакон</a:t>
            </a:r>
            <a:r>
              <a:rPr lang="uz-Cyrl-UZ" altLang="ru-RU" sz="2400" smtClean="0">
                <a:solidFill>
                  <a:srgbClr val="FF0000"/>
                </a:solidFill>
                <a:latin typeface="Times New Roman" panose="02020603050405020304" pitchFamily="18" charset="0"/>
                <a:cs typeface="Times New Roman" panose="02020603050405020304" pitchFamily="18" charset="0"/>
              </a:rPr>
              <a:t> </a:t>
            </a:r>
            <a:r>
              <a:rPr lang="uz-Cyrl-UZ" altLang="ru-RU" sz="2400" smtClean="0">
                <a:latin typeface="Times New Roman" panose="02020603050405020304" pitchFamily="18" charset="0"/>
                <a:cs typeface="Times New Roman" panose="02020603050405020304" pitchFamily="18" charset="0"/>
              </a:rPr>
              <a:t>– жаннатнинг исмларидан бири.</a:t>
            </a:r>
            <a:br>
              <a:rPr lang="uz-Cyrl-UZ" altLang="ru-RU" sz="2400" smtClean="0">
                <a:latin typeface="Times New Roman" panose="02020603050405020304" pitchFamily="18" charset="0"/>
                <a:cs typeface="Times New Roman" panose="02020603050405020304" pitchFamily="18" charset="0"/>
              </a:rPr>
            </a:br>
            <a:r>
              <a:rPr lang="uz-Cyrl-UZ" altLang="ru-RU" sz="2400" b="1" i="1" smtClean="0">
                <a:solidFill>
                  <a:srgbClr val="FF0000"/>
                </a:solidFill>
                <a:latin typeface="Times New Roman" panose="02020603050405020304" pitchFamily="18" charset="0"/>
                <a:cs typeface="Times New Roman" panose="02020603050405020304" pitchFamily="18" charset="0"/>
              </a:rPr>
              <a:t>Жаннатмакон</a:t>
            </a:r>
            <a:r>
              <a:rPr lang="uz-Cyrl-UZ" altLang="ru-RU" sz="2400" smtClean="0">
                <a:solidFill>
                  <a:srgbClr val="FF0000"/>
                </a:solidFill>
                <a:latin typeface="Times New Roman" panose="02020603050405020304" pitchFamily="18" charset="0"/>
                <a:cs typeface="Times New Roman" panose="02020603050405020304" pitchFamily="18" charset="0"/>
              </a:rPr>
              <a:t> </a:t>
            </a:r>
            <a:r>
              <a:rPr lang="uz-Cyrl-UZ" altLang="ru-RU" sz="2400" smtClean="0">
                <a:latin typeface="Times New Roman" panose="02020603050405020304" pitchFamily="18" charset="0"/>
                <a:cs typeface="Times New Roman" panose="02020603050405020304" pitchFamily="18" charset="0"/>
              </a:rPr>
              <a:t>– макони жаннат бўлди маъносида</a:t>
            </a:r>
            <a:r>
              <a:rPr lang="uz-Cyrl-UZ" altLang="ru-RU" sz="2000" smtClean="0"/>
              <a:t>.</a:t>
            </a:r>
            <a:endParaRPr lang="ru-RU" altLang="ru-RU" sz="200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p:cNvSpPr>
            <a:spLocks noGrp="1"/>
          </p:cNvSpPr>
          <p:nvPr>
            <p:ph type="title"/>
          </p:nvPr>
        </p:nvSpPr>
        <p:spPr/>
        <p:txBody>
          <a:bodyPr/>
          <a:lstStyle/>
          <a:p>
            <a:endParaRPr lang="ru-RU" altLang="ru-RU" smtClean="0"/>
          </a:p>
        </p:txBody>
      </p:sp>
      <p:pic>
        <p:nvPicPr>
          <p:cNvPr id="143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p:txBody>
          <a:bodyPr/>
          <a:lstStyle/>
          <a:p>
            <a:endParaRPr lang="ru-RU" altLang="ru-RU" smtClean="0"/>
          </a:p>
        </p:txBody>
      </p:sp>
      <p:pic>
        <p:nvPicPr>
          <p:cNvPr id="153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44463"/>
            <a:ext cx="8999537" cy="671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p:cNvSpPr>
            <a:spLocks noGrp="1"/>
          </p:cNvSpPr>
          <p:nvPr>
            <p:ph type="title"/>
          </p:nvPr>
        </p:nvSpPr>
        <p:spPr/>
        <p:txBody>
          <a:bodyPr/>
          <a:lstStyle/>
          <a:p>
            <a:endParaRPr lang="ru-RU" altLang="ru-RU" smtClean="0"/>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0"/>
            <a:ext cx="8999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p:txBody>
          <a:bodyPr/>
          <a:lstStyle/>
          <a:p>
            <a:endParaRPr lang="ru-RU" altLang="ru-RU" smtClean="0"/>
          </a:p>
        </p:txBody>
      </p:sp>
      <p:pic>
        <p:nvPicPr>
          <p:cNvPr id="17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44463"/>
            <a:ext cx="8999537" cy="671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Амир Тумур давлат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p:txBody>
          <a:bodyPr/>
          <a:lstStyle/>
          <a:p>
            <a:endParaRPr lang="ru-RU" altLang="ru-RU" smtClean="0"/>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2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p:txBody>
          <a:bodyPr/>
          <a:lstStyle/>
          <a:p>
            <a:endParaRPr lang="ru-RU" altLang="ru-RU" smtClean="0"/>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Подзаголовок 2"/>
          <p:cNvSpPr>
            <a:spLocks noGrp="1"/>
          </p:cNvSpPr>
          <p:nvPr>
            <p:ph type="subTitle" idx="1"/>
          </p:nvPr>
        </p:nvSpPr>
        <p:spPr>
          <a:xfrm>
            <a:off x="0" y="0"/>
            <a:ext cx="8786813" cy="6858000"/>
          </a:xfrm>
        </p:spPr>
        <p:txBody>
          <a:bodyPr/>
          <a:lstStyle/>
          <a:p>
            <a:r>
              <a:rPr lang="ru-RU" altLang="ru-RU" sz="2400" smtClean="0">
                <a:solidFill>
                  <a:srgbClr val="7030A0"/>
                </a:solidFill>
                <a:latin typeface="Times New Roman" panose="02020603050405020304" pitchFamily="18" charset="0"/>
                <a:cs typeface="Times New Roman" panose="02020603050405020304" pitchFamily="18" charset="0"/>
              </a:rPr>
              <a:t>Амир Темур тамғаси – бир-бирига туташган уч халқа тасвири Амир Темур ва Темурийлар давлатининг тўқ ҳаворанг давлат байроғида туширилганлиги айрим илмий рисолаларда қайд қилинади. Бу тасвирнинг давлат байроғи эмблемасига туширилиши Темур давлатининг ер юзидаги уч иқлим, яъни Шимол, Жануб ва Ғарб ҳудудларини ўз суверенитети остига олган давлат эканлигини ифодалар эди. </a:t>
            </a:r>
          </a:p>
          <a:p>
            <a:r>
              <a:rPr lang="ru-RU" altLang="ru-RU" sz="2400" smtClean="0">
                <a:solidFill>
                  <a:srgbClr val="7030A0"/>
                </a:solidFill>
                <a:latin typeface="Times New Roman" panose="02020603050405020304" pitchFamily="18" charset="0"/>
                <a:cs typeface="Times New Roman" panose="02020603050405020304" pitchFamily="18" charset="0"/>
              </a:rPr>
              <a:t> </a:t>
            </a:r>
            <a:r>
              <a:rPr lang="ru-RU" altLang="ru-RU" sz="2000" smtClean="0">
                <a:solidFill>
                  <a:srgbClr val="7030A0"/>
                </a:solidFill>
                <a:latin typeface="Times New Roman" panose="02020603050405020304" pitchFamily="18" charset="0"/>
                <a:cs typeface="Times New Roman" panose="02020603050405020304" pitchFamily="18" charset="0"/>
              </a:rPr>
              <a:t>Азимов Э., Ашрафхужаев Ф. Амир Темур давлатининг рамзлари// Тафаккур. Т., 1996. 3-сон. 42-43 б.</a:t>
            </a:r>
          </a:p>
        </p:txBody>
      </p:sp>
      <p:pic>
        <p:nvPicPr>
          <p:cNvPr id="21507" name="Picture 2" descr="Амир Темур давлати байрог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71875"/>
            <a:ext cx="4500563"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 descr="ANd9GcRYNBZ0m92_1OPZuO1NFmGouupBU-QTKTRe1RWs07929OVbB3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3571875"/>
            <a:ext cx="4643437"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10" descr="prev">
            <a:hlinkClick r:id="" action="ppaction://hlinkshowjump?jump=previous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16638"/>
            <a:ext cx="4889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9" descr="next">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7450" y="6269038"/>
            <a:ext cx="4889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4" descr="http//photoload.ru/data/55/d9/9a/55d99a37b2e1badba7c8df4ccd506a8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2636838"/>
            <a:ext cx="5435600" cy="42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0" y="0"/>
            <a:ext cx="9144000" cy="6858000"/>
          </a:xfrm>
          <a:solidFill>
            <a:schemeClr val="accent1"/>
          </a:solidFill>
        </p:spPr>
        <p:txBody>
          <a:bodyPr/>
          <a:lstStyle/>
          <a:p>
            <a:pPr algn="just"/>
            <a:r>
              <a:rPr lang="ru-RU" altLang="ru-RU" sz="4600" i="1" smtClean="0">
                <a:latin typeface="Times New Roman" panose="02020603050405020304" pitchFamily="18" charset="0"/>
                <a:cs typeface="Times New Roman" panose="02020603050405020304" pitchFamily="18" charset="0"/>
              </a:rPr>
              <a:t>Буюк соҳибқирон Амир Темур бобомизнинг: </a:t>
            </a:r>
            <a:r>
              <a:rPr lang="ru-RU" altLang="ru-RU" sz="4600" b="1" i="1" smtClean="0">
                <a:latin typeface="Times New Roman" panose="02020603050405020304" pitchFamily="18" charset="0"/>
                <a:cs typeface="Times New Roman" panose="02020603050405020304" pitchFamily="18" charset="0"/>
              </a:rPr>
              <a:t>«Адолат ҳар бир ишда ҳамроҳимиз ва дастуримиз бўлсин!»</a:t>
            </a:r>
            <a:r>
              <a:rPr lang="ru-RU" altLang="ru-RU" sz="4600" i="1" smtClean="0">
                <a:latin typeface="Times New Roman" panose="02020603050405020304" pitchFamily="18" charset="0"/>
                <a:cs typeface="Times New Roman" panose="02020603050405020304" pitchFamily="18" charset="0"/>
              </a:rPr>
              <a:t> деган чуқур маъноли сўзлари ҳар биримиз учун ҳаётий эътиқодга айланиши зарур</a:t>
            </a:r>
            <a:r>
              <a:rPr lang="ru-RU" altLang="ru-RU" sz="3200" smtClean="0"/>
              <a:t>.                                            </a:t>
            </a:r>
            <a:br>
              <a:rPr lang="ru-RU" altLang="ru-RU" sz="3200" smtClean="0"/>
            </a:br>
            <a:r>
              <a:rPr lang="ru-RU" altLang="ru-RU" sz="3200" smtClean="0"/>
              <a:t/>
            </a:r>
            <a:br>
              <a:rPr lang="ru-RU" altLang="ru-RU" sz="3200" smtClean="0"/>
            </a:br>
            <a:r>
              <a:rPr lang="ru-RU" altLang="ru-RU" sz="3200" smtClean="0"/>
              <a:t>                                           </a:t>
            </a:r>
            <a:r>
              <a:rPr lang="ru-RU" altLang="ru-RU" sz="3200" b="1" i="1" smtClean="0"/>
              <a:t>Шавкат Мирзиёев</a:t>
            </a:r>
            <a:br>
              <a:rPr lang="ru-RU" altLang="ru-RU" sz="3200" b="1" i="1" smtClean="0"/>
            </a:br>
            <a:r>
              <a:rPr lang="ru-RU" altLang="ru-RU" sz="3200" b="1" i="1" smtClean="0"/>
              <a:t>                                                        </a:t>
            </a:r>
            <a:br>
              <a:rPr lang="ru-RU" altLang="ru-RU" sz="3200" b="1" i="1" smtClean="0"/>
            </a:br>
            <a:r>
              <a:rPr lang="ru-RU" altLang="ru-RU" sz="3200" b="1" i="1" smtClean="0"/>
              <a:t>                                                            </a:t>
            </a:r>
            <a:r>
              <a:rPr lang="en-US" altLang="ru-RU" sz="2800" smtClean="0"/>
              <a:t>Iyul 25, 2018</a:t>
            </a:r>
            <a:endParaRPr lang="ru-RU" altLang="ru-RU" sz="2800" b="1" i="1"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1171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23555"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23556" name="Слайд" r:id="rId3" imgW="4571964" imgH="3428947" progId="PowerPoint.Slide.8">
                  <p:embed/>
                </p:oleObj>
              </mc:Choice>
              <mc:Fallback>
                <p:oleObj name="Слайд" r:id="rId3" imgW="4571964" imgH="3428947"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Заголовок 1"/>
          <p:cNvSpPr>
            <a:spLocks noGrp="1"/>
          </p:cNvSpPr>
          <p:nvPr>
            <p:ph type="title"/>
          </p:nvPr>
        </p:nvSpPr>
        <p:spPr>
          <a:xfrm>
            <a:off x="0" y="274638"/>
            <a:ext cx="9144000" cy="6583362"/>
          </a:xfrm>
          <a:solidFill>
            <a:schemeClr val="accent1"/>
          </a:solidFill>
        </p:spPr>
        <p:txBody>
          <a:bodyPr/>
          <a:lstStyle/>
          <a:p>
            <a:pPr algn="l"/>
            <a:r>
              <a:rPr lang="en-US" altLang="ru-RU" sz="2800" b="1" smtClean="0">
                <a:solidFill>
                  <a:srgbClr val="FF0000"/>
                </a:solidFill>
                <a:latin typeface="Times New Roman" panose="02020603050405020304" pitchFamily="18" charset="0"/>
                <a:cs typeface="Times New Roman" panose="02020603050405020304" pitchFamily="18" charset="0"/>
              </a:rPr>
              <a:t>XIV</a:t>
            </a:r>
            <a:r>
              <a:rPr lang="en-US" altLang="ru-RU" sz="2800" b="1" smtClean="0">
                <a:latin typeface="Times New Roman" panose="02020603050405020304" pitchFamily="18" charset="0"/>
                <a:cs typeface="Times New Roman" panose="02020603050405020304" pitchFamily="18" charset="0"/>
              </a:rPr>
              <a:t> </a:t>
            </a:r>
            <a:r>
              <a:rPr lang="uz-Cyrl-UZ" altLang="ru-RU" sz="2800" b="1" smtClean="0">
                <a:latin typeface="Times New Roman" panose="02020603050405020304" pitchFamily="18" charset="0"/>
                <a:cs typeface="Times New Roman" panose="02020603050405020304" pitchFamily="18" charset="0"/>
              </a:rPr>
              <a:t>асрнинг </a:t>
            </a:r>
            <a:r>
              <a:rPr lang="uz-Cyrl-UZ" altLang="ru-RU" sz="2800" b="1" smtClean="0">
                <a:solidFill>
                  <a:srgbClr val="FF0000"/>
                </a:solidFill>
                <a:latin typeface="Times New Roman" panose="02020603050405020304" pitchFamily="18" charset="0"/>
                <a:cs typeface="Times New Roman" panose="02020603050405020304" pitchFamily="18" charset="0"/>
              </a:rPr>
              <a:t>50-йиллари охирида </a:t>
            </a:r>
            <a:r>
              <a:rPr lang="uz-Cyrl-UZ" altLang="ru-RU" sz="2800" b="1" smtClean="0">
                <a:latin typeface="Times New Roman" panose="02020603050405020304" pitchFamily="18" charset="0"/>
                <a:cs typeface="Times New Roman" panose="02020603050405020304" pitchFamily="18" charset="0"/>
              </a:rPr>
              <a:t>Мовароуннаҳр </a:t>
            </a:r>
            <a:r>
              <a:rPr lang="uz-Cyrl-UZ" altLang="ru-RU" sz="2800" b="1" smtClean="0">
                <a:solidFill>
                  <a:srgbClr val="FF0000"/>
                </a:solidFill>
                <a:latin typeface="Times New Roman" panose="02020603050405020304" pitchFamily="18" charset="0"/>
                <a:cs typeface="Times New Roman" panose="02020603050405020304" pitchFamily="18" charset="0"/>
              </a:rPr>
              <a:t>10</a:t>
            </a:r>
            <a:r>
              <a:rPr lang="uz-Cyrl-UZ" altLang="ru-RU" sz="2800" b="1" smtClean="0">
                <a:latin typeface="Times New Roman" panose="02020603050405020304" pitchFamily="18" charset="0"/>
                <a:cs typeface="Times New Roman" panose="02020603050405020304" pitchFamily="18" charset="0"/>
              </a:rPr>
              <a:t> га яқин мустақил бекликларга бўлинган.</a:t>
            </a:r>
            <a:r>
              <a:rPr lang="uz-Cyrl-UZ" altLang="ru-RU" sz="2800" smtClean="0">
                <a:latin typeface="Times New Roman" panose="02020603050405020304" pitchFamily="18" charset="0"/>
                <a:cs typeface="Times New Roman" panose="02020603050405020304" pitchFamily="18" charset="0"/>
              </a:rPr>
              <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Самарқанд</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Амир Баён Сулдуз;</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Кеш</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Амир Ҳожи Барлос;</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Хўжанд</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Амир Боязид Жалойир;</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Балх</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Улжой Буға Сулдуз;</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Шибирғон</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Муҳаммадхожа Апарди Найман;</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Кўҳистон</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Бадахшон шоҳи Амир Сотилмиш;</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Хутталон</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Кайхусрав;</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Ҳисори</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b="1" i="1" smtClean="0">
                <a:solidFill>
                  <a:srgbClr val="FF0000"/>
                </a:solidFill>
                <a:latin typeface="Times New Roman" panose="02020603050405020304" pitchFamily="18" charset="0"/>
                <a:cs typeface="Times New Roman" panose="02020603050405020304" pitchFamily="18" charset="0"/>
              </a:rPr>
              <a:t>Шодмон</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Амир Ҳусайн ва Амир Хизр Ясовурий;</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Термиз</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Термиз саййидлари;</a:t>
            </a:r>
            <a:br>
              <a:rPr lang="uz-Cyrl-UZ" altLang="ru-RU" sz="2800" smtClean="0">
                <a:latin typeface="Times New Roman" panose="02020603050405020304" pitchFamily="18" charset="0"/>
                <a:cs typeface="Times New Roman" panose="02020603050405020304" pitchFamily="18" charset="0"/>
              </a:rPr>
            </a:br>
            <a:r>
              <a:rPr lang="uz-Cyrl-UZ" altLang="ru-RU" sz="2800" b="1" i="1" smtClean="0">
                <a:solidFill>
                  <a:srgbClr val="FF0000"/>
                </a:solidFill>
                <a:latin typeface="Times New Roman" panose="02020603050405020304" pitchFamily="18" charset="0"/>
                <a:cs typeface="Times New Roman" panose="02020603050405020304" pitchFamily="18" charset="0"/>
              </a:rPr>
              <a:t>Бухоро</a:t>
            </a:r>
            <a:r>
              <a:rPr lang="uz-Cyrl-UZ" altLang="ru-RU" sz="2800" smtClean="0">
                <a:solidFill>
                  <a:srgbClr val="FF0000"/>
                </a:solidFill>
                <a:latin typeface="Times New Roman" panose="02020603050405020304" pitchFamily="18" charset="0"/>
                <a:cs typeface="Times New Roman" panose="02020603050405020304" pitchFamily="18" charset="0"/>
              </a:rPr>
              <a:t> </a:t>
            </a:r>
            <a:r>
              <a:rPr lang="uz-Cyrl-UZ" altLang="ru-RU" sz="2800" smtClean="0">
                <a:latin typeface="Times New Roman" panose="02020603050405020304" pitchFamily="18" charset="0"/>
                <a:cs typeface="Times New Roman" panose="02020603050405020304" pitchFamily="18" charset="0"/>
              </a:rPr>
              <a:t>– Садрлар.</a:t>
            </a:r>
            <a:br>
              <a:rPr lang="uz-Cyrl-UZ" altLang="ru-RU" sz="2800" smtClean="0">
                <a:latin typeface="Times New Roman" panose="02020603050405020304" pitchFamily="18" charset="0"/>
                <a:cs typeface="Times New Roman" panose="02020603050405020304" pitchFamily="18" charset="0"/>
              </a:rPr>
            </a:br>
            <a:r>
              <a:rPr lang="uz-Cyrl-UZ" altLang="ru-RU" sz="2800" i="1" smtClean="0">
                <a:latin typeface="Times New Roman" panose="02020603050405020304" pitchFamily="18" charset="0"/>
                <a:cs typeface="Times New Roman" panose="02020603050405020304" pitchFamily="18" charset="0"/>
              </a:rPr>
              <a:t>                                              </a:t>
            </a:r>
            <a:r>
              <a:rPr lang="uz-Cyrl-UZ" altLang="ru-RU" sz="2800" b="1" i="1" smtClean="0">
                <a:solidFill>
                  <a:srgbClr val="FF0000"/>
                </a:solidFill>
                <a:latin typeface="Times New Roman" panose="02020603050405020304" pitchFamily="18" charset="0"/>
                <a:cs typeface="Times New Roman" panose="02020603050405020304" pitchFamily="18" charset="0"/>
              </a:rPr>
              <a:t>Хондамир. </a:t>
            </a:r>
            <a:r>
              <a:rPr lang="uz-Cyrl-UZ" altLang="ru-RU" sz="2800" i="1" smtClean="0">
                <a:latin typeface="Times New Roman" panose="02020603050405020304" pitchFamily="18" charset="0"/>
                <a:cs typeface="Times New Roman" panose="02020603050405020304" pitchFamily="18" charset="0"/>
              </a:rPr>
              <a:t>“Ҳабиб ус-сияр”</a:t>
            </a:r>
            <a:endParaRPr lang="ru-RU" altLang="ru-RU" sz="2800" i="1"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0" y="1190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29699"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29700" name="Слайд" r:id="rId3" imgW="4571964" imgH="3428947" progId="PowerPoint.Slide.8">
                  <p:embed/>
                </p:oleObj>
              </mc:Choice>
              <mc:Fallback>
                <p:oleObj name="Слайд" r:id="rId3" imgW="4571964" imgH="3428947"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p:txBody>
          <a:bodyPr/>
          <a:lstStyle/>
          <a:p>
            <a:endParaRPr lang="ru-RU" altLang="ru-RU" smtClean="0"/>
          </a:p>
        </p:txBody>
      </p:sp>
      <p:pic>
        <p:nvPicPr>
          <p:cNvPr id="307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Заголовок 1"/>
          <p:cNvSpPr>
            <a:spLocks noGrp="1"/>
          </p:cNvSpPr>
          <p:nvPr>
            <p:ph type="title"/>
          </p:nvPr>
        </p:nvSpPr>
        <p:spPr/>
        <p:txBody>
          <a:bodyPr/>
          <a:lstStyle/>
          <a:p>
            <a:endParaRPr lang="ru-RU" altLang="ru-RU" smtClean="0"/>
          </a:p>
        </p:txBody>
      </p:sp>
      <p:pic>
        <p:nvPicPr>
          <p:cNvPr id="317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0"/>
            <a:ext cx="9036050"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Заголовок 1"/>
          <p:cNvSpPr>
            <a:spLocks noGrp="1"/>
          </p:cNvSpPr>
          <p:nvPr>
            <p:ph type="title"/>
          </p:nvPr>
        </p:nvSpPr>
        <p:spPr/>
        <p:txBody>
          <a:bodyPr/>
          <a:lstStyle/>
          <a:p>
            <a:endParaRPr lang="ru-RU" altLang="ru-RU" smtClean="0"/>
          </a:p>
        </p:txBody>
      </p:sp>
      <p:pic>
        <p:nvPicPr>
          <p:cNvPr id="327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274638"/>
            <a:ext cx="8229600" cy="6178550"/>
          </a:xfrm>
          <a:solidFill>
            <a:schemeClr val="accent1"/>
          </a:solidFill>
        </p:spPr>
        <p:txBody>
          <a:bodyPr/>
          <a:lstStyle/>
          <a:p>
            <a:r>
              <a:rPr lang="uz-Cyrl-UZ" altLang="ru-RU" b="1" smtClean="0">
                <a:latin typeface="Times New Roman" panose="02020603050405020304" pitchFamily="18" charset="0"/>
                <a:cs typeface="Times New Roman" panose="02020603050405020304" pitchFamily="18" charset="0"/>
              </a:rPr>
              <a:t/>
            </a:r>
            <a:br>
              <a:rPr lang="uz-Cyrl-UZ" altLang="ru-RU" b="1" smtClean="0">
                <a:latin typeface="Times New Roman" panose="02020603050405020304" pitchFamily="18" charset="0"/>
                <a:cs typeface="Times New Roman" panose="02020603050405020304" pitchFamily="18" charset="0"/>
              </a:rPr>
            </a:br>
            <a:r>
              <a:rPr lang="uz-Cyrl-UZ" altLang="ru-RU" b="1" smtClean="0">
                <a:latin typeface="Times New Roman" panose="02020603050405020304" pitchFamily="18" charset="0"/>
                <a:cs typeface="Times New Roman" panose="02020603050405020304" pitchFamily="18" charset="0"/>
              </a:rPr>
              <a:t/>
            </a:r>
            <a:br>
              <a:rPr lang="uz-Cyrl-UZ" altLang="ru-RU" b="1" smtClean="0">
                <a:latin typeface="Times New Roman" panose="02020603050405020304" pitchFamily="18" charset="0"/>
                <a:cs typeface="Times New Roman" panose="02020603050405020304" pitchFamily="18" charset="0"/>
              </a:rPr>
            </a:br>
            <a:r>
              <a:rPr lang="uz-Cyrl-UZ" altLang="ru-RU" b="1" smtClean="0">
                <a:latin typeface="Times New Roman" panose="02020603050405020304" pitchFamily="18" charset="0"/>
                <a:cs typeface="Times New Roman" panose="02020603050405020304" pitchFamily="18" charset="0"/>
              </a:rPr>
              <a:t/>
            </a:r>
            <a:br>
              <a:rPr lang="uz-Cyrl-UZ" altLang="ru-RU" b="1" smtClean="0">
                <a:latin typeface="Times New Roman" panose="02020603050405020304" pitchFamily="18" charset="0"/>
                <a:cs typeface="Times New Roman" panose="02020603050405020304" pitchFamily="18" charset="0"/>
              </a:rPr>
            </a:br>
            <a:r>
              <a:rPr lang="uz-Cyrl-UZ" altLang="ru-RU" b="1" smtClean="0">
                <a:latin typeface="Times New Roman" panose="02020603050405020304" pitchFamily="18" charset="0"/>
                <a:cs typeface="Times New Roman" panose="02020603050405020304" pitchFamily="18" charset="0"/>
              </a:rPr>
              <a:t>АМИР ТЕМУРНИ АНГЛАШ – ЎЗЛИКНИ АНГЛАШ ДЕМАКДИР.</a:t>
            </a:r>
            <a:r>
              <a:rPr lang="uz-Cyrl-UZ" altLang="ru-RU" smtClean="0"/>
              <a:t/>
            </a:r>
            <a:br>
              <a:rPr lang="uz-Cyrl-UZ" altLang="ru-RU" smtClean="0"/>
            </a:br>
            <a:r>
              <a:rPr lang="uz-Cyrl-UZ" altLang="ru-RU" smtClean="0"/>
              <a:t/>
            </a:r>
            <a:br>
              <a:rPr lang="uz-Cyrl-UZ" altLang="ru-RU" smtClean="0"/>
            </a:br>
            <a:r>
              <a:rPr lang="uz-Cyrl-UZ" altLang="ru-RU" smtClean="0"/>
              <a:t>             </a:t>
            </a:r>
            <a:r>
              <a:rPr lang="uz-Cyrl-UZ" altLang="ru-RU" b="1" i="1" smtClean="0"/>
              <a:t>Ислом Каримов</a:t>
            </a:r>
            <a:r>
              <a:rPr lang="uz-Cyrl-UZ" altLang="ru-RU" smtClean="0"/>
              <a:t/>
            </a:r>
            <a:br>
              <a:rPr lang="uz-Cyrl-UZ" altLang="ru-RU" smtClean="0"/>
            </a:br>
            <a:endParaRPr lang="ru-RU" altLang="ru-RU"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Заголовок 1"/>
          <p:cNvSpPr>
            <a:spLocks noGrp="1"/>
          </p:cNvSpPr>
          <p:nvPr>
            <p:ph type="title"/>
          </p:nvPr>
        </p:nvSpPr>
        <p:spPr/>
        <p:txBody>
          <a:bodyPr/>
          <a:lstStyle/>
          <a:p>
            <a:endParaRPr lang="ru-RU" altLang="ru-RU" smtClean="0"/>
          </a:p>
        </p:txBody>
      </p:sp>
      <p:pic>
        <p:nvPicPr>
          <p:cNvPr id="358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Заголовок 1"/>
          <p:cNvSpPr>
            <a:spLocks noGrp="1"/>
          </p:cNvSpPr>
          <p:nvPr>
            <p:ph type="ctrTitle"/>
          </p:nvPr>
        </p:nvSpPr>
        <p:spPr>
          <a:xfrm>
            <a:off x="0" y="0"/>
            <a:ext cx="9144000" cy="1052513"/>
          </a:xfrm>
          <a:solidFill>
            <a:schemeClr val="accent1"/>
          </a:solidFill>
        </p:spPr>
        <p:txBody>
          <a:bodyPr/>
          <a:lstStyle/>
          <a:p>
            <a:r>
              <a:rPr lang="uz-Cyrl-UZ" altLang="ru-RU" sz="3800" b="1" smtClean="0">
                <a:latin typeface="Times New Roman" panose="02020603050405020304" pitchFamily="18" charset="0"/>
                <a:cs typeface="Times New Roman" panose="02020603050405020304" pitchFamily="18" charset="0"/>
              </a:rPr>
              <a:t>Амир Темурнинг шахсий фазилатлари</a:t>
            </a:r>
            <a:endParaRPr lang="ru-RU" altLang="ru-RU" sz="3800" b="1" smtClean="0">
              <a:latin typeface="Times New Roman" panose="02020603050405020304" pitchFamily="18" charset="0"/>
              <a:cs typeface="Times New Roman" panose="02020603050405020304" pitchFamily="18" charset="0"/>
            </a:endParaRPr>
          </a:p>
        </p:txBody>
      </p:sp>
      <p:sp>
        <p:nvSpPr>
          <p:cNvPr id="3" name="Подзаголовок 2"/>
          <p:cNvSpPr>
            <a:spLocks noGrp="1"/>
          </p:cNvSpPr>
          <p:nvPr>
            <p:ph type="subTitle" idx="1"/>
          </p:nvPr>
        </p:nvSpPr>
        <p:spPr>
          <a:xfrm>
            <a:off x="0" y="908050"/>
            <a:ext cx="9144000" cy="5949950"/>
          </a:xfrm>
          <a:solidFill>
            <a:schemeClr val="accent5"/>
          </a:solidFill>
          <a:ln>
            <a:solidFill>
              <a:schemeClr val="accent1"/>
            </a:solidFill>
          </a:ln>
        </p:spPr>
        <p:txBody>
          <a:bodyPr/>
          <a:lstStyle/>
          <a:p>
            <a:pPr algn="just">
              <a:defRPr/>
            </a:pPr>
            <a:endParaRPr lang="uz-Cyrl-UZ" sz="3600" i="1" dirty="0" smtClean="0">
              <a:solidFill>
                <a:srgbClr val="FF0000"/>
              </a:solidFill>
              <a:latin typeface="Times New Roman" pitchFamily="18" charset="0"/>
              <a:cs typeface="Times New Roman" pitchFamily="18" charset="0"/>
            </a:endParaRPr>
          </a:p>
          <a:p>
            <a:pPr algn="just">
              <a:defRPr/>
            </a:pPr>
            <a:r>
              <a:rPr lang="uz-Cyrl-UZ" sz="3600" i="1" dirty="0" smtClean="0">
                <a:solidFill>
                  <a:srgbClr val="FF0000"/>
                </a:solidFill>
                <a:latin typeface="Times New Roman" pitchFamily="18" charset="0"/>
                <a:cs typeface="Times New Roman" pitchFamily="18" charset="0"/>
              </a:rPr>
              <a:t>ватанпарварлик</a:t>
            </a:r>
            <a:r>
              <a:rPr lang="uz-Cyrl-UZ" sz="3600" i="1" dirty="0">
                <a:solidFill>
                  <a:srgbClr val="FF0000"/>
                </a:solidFill>
                <a:latin typeface="Times New Roman" pitchFamily="18" charset="0"/>
                <a:cs typeface="Times New Roman" pitchFamily="18" charset="0"/>
              </a:rPr>
              <a:t>, маърифатпарварлик, </a:t>
            </a:r>
            <a:r>
              <a:rPr lang="uz-Cyrl-UZ" sz="3600" i="1" dirty="0" smtClean="0">
                <a:solidFill>
                  <a:srgbClr val="FF0000"/>
                </a:solidFill>
                <a:latin typeface="Times New Roman" pitchFamily="18" charset="0"/>
                <a:cs typeface="Times New Roman" pitchFamily="18" charset="0"/>
              </a:rPr>
              <a:t>илм- парварлик</a:t>
            </a:r>
            <a:r>
              <a:rPr lang="uz-Cyrl-UZ" sz="3600" i="1" dirty="0">
                <a:solidFill>
                  <a:srgbClr val="FF0000"/>
                </a:solidFill>
                <a:latin typeface="Times New Roman" pitchFamily="18" charset="0"/>
                <a:cs typeface="Times New Roman" pitchFamily="18" charset="0"/>
              </a:rPr>
              <a:t>, донишмандлик, раиятпарварлик, адолатпарварлик, кечиримлилик, раҳмдиллик, олижаноблик, мардлик, баҳодирлик, </a:t>
            </a:r>
            <a:r>
              <a:rPr lang="uz-Cyrl-UZ" sz="3600" i="1" dirty="0" smtClean="0">
                <a:solidFill>
                  <a:srgbClr val="FF0000"/>
                </a:solidFill>
                <a:latin typeface="Times New Roman" pitchFamily="18" charset="0"/>
                <a:cs typeface="Times New Roman" pitchFamily="18" charset="0"/>
              </a:rPr>
              <a:t>қаттиқ- қўллик</a:t>
            </a:r>
            <a:r>
              <a:rPr lang="uz-Cyrl-UZ" sz="3600" i="1" dirty="0">
                <a:solidFill>
                  <a:srgbClr val="FF0000"/>
                </a:solidFill>
                <a:latin typeface="Times New Roman" pitchFamily="18" charset="0"/>
                <a:cs typeface="Times New Roman" pitchFamily="18" charset="0"/>
              </a:rPr>
              <a:t>, иродалилик, жасоратлилик, </a:t>
            </a:r>
            <a:r>
              <a:rPr lang="uz-Cyrl-UZ" sz="3600" i="1" dirty="0" smtClean="0">
                <a:solidFill>
                  <a:srgbClr val="FF0000"/>
                </a:solidFill>
                <a:latin typeface="Times New Roman" pitchFamily="18" charset="0"/>
                <a:cs typeface="Times New Roman" pitchFamily="18" charset="0"/>
              </a:rPr>
              <a:t>собит- лик</a:t>
            </a:r>
            <a:r>
              <a:rPr lang="uz-Cyrl-UZ" sz="3600" i="1" dirty="0">
                <a:solidFill>
                  <a:srgbClr val="FF0000"/>
                </a:solidFill>
                <a:latin typeface="Times New Roman" pitchFamily="18" charset="0"/>
                <a:cs typeface="Times New Roman" pitchFamily="18" charset="0"/>
              </a:rPr>
              <a:t>, вазминлик, чидамлилик, сабр-бардошлик, инсофлилик, меҳрибонлик, мурувватпешалик, оилапарварлик </a:t>
            </a:r>
            <a:r>
              <a:rPr lang="uz-Cyrl-UZ" sz="3600" i="1" dirty="0">
                <a:latin typeface="Times New Roman" pitchFamily="18" charset="0"/>
                <a:cs typeface="Times New Roman" pitchFamily="18" charset="0"/>
              </a:rPr>
              <a:t>ва шу каби бошқа ижобий хислатларни кўрсатиб ўтиш мумкин</a:t>
            </a:r>
            <a:endParaRPr lang="ru-RU" sz="3600"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0" y="1171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39939"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39940" name="Слайд" r:id="rId3" imgW="4571964" imgH="3428947" progId="PowerPoint.Slide.8">
                  <p:embed/>
                </p:oleObj>
              </mc:Choice>
              <mc:Fallback>
                <p:oleObj name="Слайд" r:id="rId3" imgW="4571964" imgH="3428947"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8" y="50800"/>
            <a:ext cx="9144001"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1085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43011"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43012" name="Слайд" r:id="rId3" imgW="4571964" imgH="3428947" progId="PowerPoint.Slide.8">
                  <p:embed/>
                </p:oleObj>
              </mc:Choice>
              <mc:Fallback>
                <p:oleObj name="Слайд" r:id="rId3" imgW="4571964" imgH="3428947"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Box 1"/>
          <p:cNvSpPr txBox="1">
            <a:spLocks noChangeArrowheads="1"/>
          </p:cNvSpPr>
          <p:nvPr/>
        </p:nvSpPr>
        <p:spPr bwMode="auto">
          <a:xfrm>
            <a:off x="477838" y="3617913"/>
            <a:ext cx="8135937"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uz-Cyrl-UZ" altLang="ru-RU" sz="2300" b="1">
                <a:solidFill>
                  <a:srgbClr val="000000"/>
                </a:solidFill>
              </a:rPr>
              <a:t>СОҲИБҚИРОН АМИР ТЕМУР</a:t>
            </a:r>
          </a:p>
          <a:p>
            <a:pPr algn="ctr" eaLnBrk="1" hangingPunct="1">
              <a:spcBef>
                <a:spcPct val="0"/>
              </a:spcBef>
              <a:buFontTx/>
              <a:buNone/>
            </a:pPr>
            <a:r>
              <a:rPr lang="uz-Cyrl-UZ" altLang="ru-RU" sz="2300" b="1">
                <a:solidFill>
                  <a:srgbClr val="000000"/>
                </a:solidFill>
              </a:rPr>
              <a:t>(1336-1405)</a:t>
            </a:r>
            <a:endParaRPr lang="en-US" altLang="ru-RU" sz="2300" b="1">
              <a:solidFill>
                <a:srgbClr val="000000"/>
              </a:solidFill>
            </a:endParaRPr>
          </a:p>
          <a:p>
            <a:pPr algn="ctr" eaLnBrk="1" hangingPunct="1">
              <a:spcBef>
                <a:spcPct val="0"/>
              </a:spcBef>
              <a:buFontTx/>
              <a:buNone/>
            </a:pPr>
            <a:endParaRPr lang="uz-Cyrl-UZ" altLang="ru-RU" sz="2300" b="1" i="1">
              <a:solidFill>
                <a:srgbClr val="000000"/>
              </a:solidFill>
            </a:endParaRPr>
          </a:p>
          <a:p>
            <a:pPr algn="ctr" eaLnBrk="1" hangingPunct="1">
              <a:spcBef>
                <a:spcPct val="0"/>
              </a:spcBef>
              <a:buFontTx/>
              <a:buNone/>
            </a:pPr>
            <a:r>
              <a:rPr lang="uz-Cyrl-UZ" altLang="ru-RU" sz="2300" i="1">
                <a:solidFill>
                  <a:srgbClr val="000000"/>
                </a:solidFill>
              </a:rPr>
              <a:t>Амир Темур – бизнинг шаън-шавкатимиз, ғурур-ифтихоримиздир. Амир Темур халқимиз даҳосининг тимсоли, маънавий қудратининг рамзидир.</a:t>
            </a:r>
          </a:p>
          <a:p>
            <a:pPr algn="r" eaLnBrk="1" hangingPunct="1">
              <a:spcBef>
                <a:spcPct val="0"/>
              </a:spcBef>
              <a:buFontTx/>
              <a:buNone/>
            </a:pPr>
            <a:r>
              <a:rPr lang="uz-Cyrl-UZ" altLang="ru-RU" sz="2300" i="1">
                <a:solidFill>
                  <a:srgbClr val="000000"/>
                </a:solidFill>
              </a:rPr>
              <a:t>Ислом Каримов</a:t>
            </a:r>
            <a:endParaRPr lang="ru-RU" altLang="ru-RU" sz="2300" i="1">
              <a:solidFill>
                <a:srgbClr val="000000"/>
              </a:solidFill>
            </a:endParaRPr>
          </a:p>
        </p:txBody>
      </p:sp>
      <p:pic>
        <p:nvPicPr>
          <p:cNvPr id="6147" name="Picture 3" descr="D:\раздел 10\ВЯТКИН\62\Amir Temu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693738"/>
            <a:ext cx="2286000" cy="295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8">
            <a:hlinkClick r:id="rId4" action="ppaction://hlinksldjump"/>
          </p:cNvPr>
          <p:cNvSpPr txBox="1">
            <a:spLocks noChangeArrowheads="1"/>
          </p:cNvSpPr>
          <p:nvPr/>
        </p:nvSpPr>
        <p:spPr bwMode="auto">
          <a:xfrm>
            <a:off x="7054850" y="0"/>
            <a:ext cx="208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ru-RU" altLang="ru-RU" sz="1800">
                <a:solidFill>
                  <a:srgbClr val="000000"/>
                </a:solidFill>
              </a:rPr>
              <a:t>Асосий са</a:t>
            </a:r>
            <a:r>
              <a:rPr lang="uz-Cyrl-UZ" altLang="ru-RU" sz="1800">
                <a:solidFill>
                  <a:srgbClr val="000000"/>
                </a:solidFill>
              </a:rPr>
              <a:t>ҳ</a:t>
            </a:r>
            <a:r>
              <a:rPr lang="ru-RU" altLang="ru-RU" sz="1800">
                <a:solidFill>
                  <a:srgbClr val="000000"/>
                </a:solidFill>
              </a:rPr>
              <a:t>ифага</a:t>
            </a:r>
          </a:p>
        </p:txBody>
      </p:sp>
      <p:pic>
        <p:nvPicPr>
          <p:cNvPr id="6149" name="Picture 9" descr="next">
            <a:hlinkClick r:id="" action="ppaction://hlinkshowjump?jump=nextslid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5050" y="6116638"/>
            <a:ext cx="4889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9" descr="prev">
            <a:hlinkClick r:id="" action="ppaction://hlinkshowjump?jump=previousslid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116638"/>
            <a:ext cx="48895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endParaRPr lang="ru-RU" altLang="ru-RU" smtClean="0"/>
          </a:p>
        </p:txBody>
      </p:sp>
      <p:sp>
        <p:nvSpPr>
          <p:cNvPr id="44035" name="Rectangle 3"/>
          <p:cNvSpPr>
            <a:spLocks noGrp="1" noChangeArrowheads="1"/>
          </p:cNvSpPr>
          <p:nvPr>
            <p:ph type="body" idx="1"/>
          </p:nvPr>
        </p:nvSpPr>
        <p:spPr/>
        <p:txBody>
          <a:bodyPr/>
          <a:lstStyle/>
          <a:p>
            <a:pPr eaLnBrk="1" hangingPunct="1"/>
            <a:endParaRPr lang="ru-RU" altLang="ru-RU" smtClean="0"/>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350838"/>
            <a:ext cx="10688638" cy="755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Заголовок 1"/>
          <p:cNvSpPr>
            <a:spLocks noGrp="1"/>
          </p:cNvSpPr>
          <p:nvPr>
            <p:ph type="title"/>
          </p:nvPr>
        </p:nvSpPr>
        <p:spPr/>
        <p:txBody>
          <a:bodyPr/>
          <a:lstStyle/>
          <a:p>
            <a:endParaRPr lang="ru-RU" altLang="ru-RU" smtClean="0"/>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44463"/>
            <a:ext cx="8999537" cy="672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Заголовок 1"/>
          <p:cNvSpPr>
            <a:spLocks noGrp="1"/>
          </p:cNvSpPr>
          <p:nvPr>
            <p:ph type="title"/>
          </p:nvPr>
        </p:nvSpPr>
        <p:spPr/>
        <p:txBody>
          <a:bodyPr/>
          <a:lstStyle/>
          <a:p>
            <a:endParaRPr lang="ru-RU" altLang="ru-RU" smtClean="0"/>
          </a:p>
        </p:txBody>
      </p:sp>
      <p:pic>
        <p:nvPicPr>
          <p:cNvPr id="460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44463"/>
            <a:ext cx="8999537"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0"/>
            <a:ext cx="9144000" cy="1052513"/>
          </a:xfrm>
          <a:solidFill>
            <a:schemeClr val="accent5"/>
          </a:solidFill>
        </p:spPr>
        <p:txBody>
          <a:bodyPr/>
          <a:lstStyle/>
          <a:p>
            <a:pPr>
              <a:defRPr/>
            </a:pPr>
            <a:r>
              <a:rPr lang="uz-Cyrl-UZ" sz="4000" dirty="0" smtClean="0">
                <a:latin typeface="Times New Roman" pitchFamily="18" charset="0"/>
                <a:cs typeface="Times New Roman" pitchFamily="18" charset="0"/>
              </a:rPr>
              <a:t>Мамлакатдаги диний ҳокимият тизими </a:t>
            </a:r>
            <a:endParaRPr lang="ru-RU" sz="4000" dirty="0">
              <a:latin typeface="Times New Roman" pitchFamily="18" charset="0"/>
              <a:cs typeface="Times New Roman" pitchFamily="18" charset="0"/>
            </a:endParaRPr>
          </a:p>
        </p:txBody>
      </p:sp>
      <p:sp>
        <p:nvSpPr>
          <p:cNvPr id="3" name="Подзаголовок 2"/>
          <p:cNvSpPr>
            <a:spLocks noGrp="1"/>
          </p:cNvSpPr>
          <p:nvPr>
            <p:ph type="subTitle" idx="1"/>
          </p:nvPr>
        </p:nvSpPr>
        <p:spPr>
          <a:xfrm>
            <a:off x="0" y="908050"/>
            <a:ext cx="9144000" cy="5949950"/>
          </a:xfrm>
          <a:solidFill>
            <a:schemeClr val="accent5"/>
          </a:solidFill>
        </p:spPr>
        <p:txBody>
          <a:bodyPr/>
          <a:lstStyle/>
          <a:p>
            <a:pPr algn="l">
              <a:defRPr/>
            </a:pPr>
            <a:r>
              <a:rPr lang="uz-Cyrl-UZ" sz="3600" dirty="0" smtClean="0">
                <a:latin typeface="Times New Roman" pitchFamily="18" charset="0"/>
                <a:cs typeface="Times New Roman" pitchFamily="18" charset="0"/>
              </a:rPr>
              <a:t>Шайхулислом</a:t>
            </a:r>
          </a:p>
          <a:p>
            <a:pPr algn="l">
              <a:defRPr/>
            </a:pPr>
            <a:r>
              <a:rPr lang="uz-Cyrl-UZ" sz="3600" dirty="0" smtClean="0">
                <a:latin typeface="Times New Roman" pitchFamily="18" charset="0"/>
                <a:cs typeface="Times New Roman" pitchFamily="18" charset="0"/>
              </a:rPr>
              <a:t>Аълам</a:t>
            </a:r>
          </a:p>
          <a:p>
            <a:pPr algn="l">
              <a:defRPr/>
            </a:pPr>
            <a:r>
              <a:rPr lang="uz-Cyrl-UZ" sz="3600" dirty="0" smtClean="0">
                <a:latin typeface="Times New Roman" pitchFamily="18" charset="0"/>
                <a:cs typeface="Times New Roman" pitchFamily="18" charset="0"/>
              </a:rPr>
              <a:t>Қозикалон</a:t>
            </a:r>
          </a:p>
          <a:p>
            <a:pPr algn="l">
              <a:defRPr/>
            </a:pPr>
            <a:r>
              <a:rPr lang="uz-Cyrl-UZ" sz="3600" dirty="0" smtClean="0">
                <a:latin typeface="Times New Roman" pitchFamily="18" charset="0"/>
                <a:cs typeface="Times New Roman" pitchFamily="18" charset="0"/>
              </a:rPr>
              <a:t>Садри аъзам</a:t>
            </a:r>
          </a:p>
          <a:p>
            <a:pPr algn="l">
              <a:defRPr/>
            </a:pPr>
            <a:r>
              <a:rPr lang="uz-Cyrl-UZ" sz="3600" dirty="0" smtClean="0">
                <a:latin typeface="Times New Roman" pitchFamily="18" charset="0"/>
                <a:cs typeface="Times New Roman" pitchFamily="18" charset="0"/>
              </a:rPr>
              <a:t>Муҳтасиб</a:t>
            </a:r>
          </a:p>
          <a:p>
            <a:pPr algn="l">
              <a:defRPr/>
            </a:pPr>
            <a:r>
              <a:rPr lang="uz-Cyrl-UZ" sz="3600" dirty="0" smtClean="0">
                <a:latin typeface="Times New Roman" pitchFamily="18" charset="0"/>
                <a:cs typeface="Times New Roman" pitchFamily="18" charset="0"/>
              </a:rPr>
              <a:t>Қозийи аҳдос</a:t>
            </a:r>
          </a:p>
          <a:p>
            <a:pPr algn="l">
              <a:defRPr/>
            </a:pPr>
            <a:r>
              <a:rPr lang="uz-Cyrl-UZ" sz="3600" dirty="0" smtClean="0">
                <a:latin typeface="Times New Roman" pitchFamily="18" charset="0"/>
                <a:cs typeface="Times New Roman" pitchFamily="18" charset="0"/>
              </a:rPr>
              <a:t>Қози аскар</a:t>
            </a:r>
          </a:p>
          <a:p>
            <a:pPr algn="l">
              <a:defRPr/>
            </a:pPr>
            <a:r>
              <a:rPr lang="uz-Cyrl-UZ" sz="3600" dirty="0" smtClean="0">
                <a:latin typeface="Times New Roman" pitchFamily="18" charset="0"/>
                <a:cs typeface="Times New Roman" pitchFamily="18" charset="0"/>
              </a:rPr>
              <a:t>Мударрис</a:t>
            </a:r>
          </a:p>
          <a:p>
            <a:pPr algn="l">
              <a:defRPr/>
            </a:pPr>
            <a:r>
              <a:rPr lang="uz-Cyrl-UZ" sz="3600" dirty="0" smtClean="0">
                <a:latin typeface="Times New Roman" pitchFamily="18" charset="0"/>
                <a:cs typeface="Times New Roman" pitchFamily="18" charset="0"/>
              </a:rPr>
              <a:t>Мутавалли </a:t>
            </a:r>
            <a:endParaRPr lang="ru-RU" sz="3600" dirty="0">
              <a:latin typeface="Times New Roman" pitchFamily="18" charset="0"/>
              <a:cs typeface="Times New Roman" pitchFamily="18" charset="0"/>
            </a:endParaRPr>
          </a:p>
        </p:txBody>
      </p:sp>
      <p:pic>
        <p:nvPicPr>
          <p:cNvPr id="48132" name="Picture 2" descr="C:\Users\Asus\Downloads\Без названия.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9688" y="1916113"/>
            <a:ext cx="4322762"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Заголовок 1"/>
          <p:cNvSpPr>
            <a:spLocks noGrp="1"/>
          </p:cNvSpPr>
          <p:nvPr>
            <p:ph type="title"/>
          </p:nvPr>
        </p:nvSpPr>
        <p:spPr/>
        <p:txBody>
          <a:bodyPr/>
          <a:lstStyle/>
          <a:p>
            <a:endParaRPr lang="ru-RU" altLang="ru-RU" smtClean="0"/>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44463"/>
            <a:ext cx="8820150" cy="658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0" y="0"/>
            <a:ext cx="9144000" cy="6858000"/>
          </a:xfrm>
          <a:solidFill>
            <a:schemeClr val="accent1"/>
          </a:solidFill>
        </p:spPr>
        <p:txBody>
          <a:bodyPr/>
          <a:lstStyle/>
          <a:p>
            <a:pPr algn="just"/>
            <a:r>
              <a:rPr lang="uz-Cyrl-UZ" altLang="ru-RU" sz="3600" b="1" i="1" smtClean="0">
                <a:latin typeface="Times New Roman" panose="02020603050405020304" pitchFamily="18" charset="0"/>
                <a:cs typeface="Times New Roman" panose="02020603050405020304" pitchFamily="18" charset="0"/>
              </a:rPr>
              <a:t>Авваламбор, Ватанини жонидан азиз кўрган Амир Темур бобомизнинг бизга қолдирган насиҳатларини юрагимизга, қон-қонимизга, суяк-суягимизга мустаҳкам жо қилишимиз керак ва болаларимизни ҳам шу руҳда тарбиялашимиз даркор (2015 йил).</a:t>
            </a:r>
            <a:r>
              <a:rPr lang="uz-Cyrl-UZ" altLang="ru-RU" sz="4000" i="1" smtClean="0">
                <a:latin typeface="Times New Roman" panose="02020603050405020304" pitchFamily="18" charset="0"/>
                <a:cs typeface="Times New Roman" panose="02020603050405020304" pitchFamily="18" charset="0"/>
              </a:rPr>
              <a:t/>
            </a:r>
            <a:br>
              <a:rPr lang="uz-Cyrl-UZ" altLang="ru-RU" sz="4000" i="1" smtClean="0">
                <a:latin typeface="Times New Roman" panose="02020603050405020304" pitchFamily="18" charset="0"/>
                <a:cs typeface="Times New Roman" panose="02020603050405020304" pitchFamily="18" charset="0"/>
              </a:rPr>
            </a:br>
            <a:r>
              <a:rPr lang="uz-Cyrl-UZ" altLang="ru-RU" sz="4000" i="1" smtClean="0">
                <a:latin typeface="Times New Roman" panose="02020603050405020304" pitchFamily="18" charset="0"/>
                <a:cs typeface="Times New Roman" panose="02020603050405020304" pitchFamily="18" charset="0"/>
              </a:rPr>
              <a:t/>
            </a:r>
            <a:br>
              <a:rPr lang="uz-Cyrl-UZ" altLang="ru-RU" sz="4000" i="1" smtClean="0">
                <a:latin typeface="Times New Roman" panose="02020603050405020304" pitchFamily="18" charset="0"/>
                <a:cs typeface="Times New Roman" panose="02020603050405020304" pitchFamily="18" charset="0"/>
              </a:rPr>
            </a:br>
            <a:r>
              <a:rPr lang="uz-Cyrl-UZ" altLang="ru-RU" sz="4000" smtClean="0">
                <a:latin typeface="Times New Roman" panose="02020603050405020304" pitchFamily="18" charset="0"/>
                <a:cs typeface="Times New Roman" panose="02020603050405020304" pitchFamily="18" charset="0"/>
              </a:rPr>
              <a:t>                                         </a:t>
            </a:r>
            <a:r>
              <a:rPr lang="uz-Cyrl-UZ" altLang="ru-RU" sz="4000" b="1" i="1" smtClean="0">
                <a:latin typeface="Times New Roman" panose="02020603050405020304" pitchFamily="18" charset="0"/>
                <a:cs typeface="Times New Roman" panose="02020603050405020304" pitchFamily="18" charset="0"/>
              </a:rPr>
              <a:t>Ислом Каримов</a:t>
            </a:r>
            <a:endParaRPr lang="ru-RU" altLang="ru-RU" sz="4000" b="1" i="1"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0" y="685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54275"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54276" name="Слайд" r:id="rId3" imgW="4571964" imgH="3428947" progId="PowerPoint.Slide.8">
                  <p:embed/>
                </p:oleObj>
              </mc:Choice>
              <mc:Fallback>
                <p:oleObj name="Слайд" r:id="rId3" imgW="4571964" imgH="3428947"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0" y="1171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55299"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55300" name="Слайд" r:id="rId3" imgW="4571964" imgH="3428947" progId="PowerPoint.Slide.8">
                  <p:embed/>
                </p:oleObj>
              </mc:Choice>
              <mc:Fallback>
                <p:oleObj name="Слайд" r:id="rId3" imgW="4571964" imgH="3428947"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Заголовок 1"/>
          <p:cNvSpPr>
            <a:spLocks noGrp="1"/>
          </p:cNvSpPr>
          <p:nvPr>
            <p:ph type="title"/>
          </p:nvPr>
        </p:nvSpPr>
        <p:spPr>
          <a:xfrm>
            <a:off x="0" y="0"/>
            <a:ext cx="9144000" cy="6858000"/>
          </a:xfrm>
          <a:solidFill>
            <a:schemeClr val="accent1"/>
          </a:solidFill>
        </p:spPr>
        <p:txBody>
          <a:bodyPr/>
          <a:lstStyle/>
          <a:p>
            <a:r>
              <a:rPr lang="uz-Cyrl-UZ" altLang="ru-RU" b="1" u="sng" smtClean="0">
                <a:latin typeface="Times New Roman" panose="02020603050405020304" pitchFamily="18" charset="0"/>
                <a:cs typeface="Times New Roman" panose="02020603050405020304" pitchFamily="18" charset="0"/>
              </a:rPr>
              <a:t>Адолат ва озодлик – дастурингиз, раҳбарингиз бўлсин.</a:t>
            </a:r>
            <a:r>
              <a:rPr lang="uz-Cyrl-UZ" altLang="ru-RU" sz="4000" b="1" i="1" smtClean="0">
                <a:latin typeface="Times New Roman" panose="02020603050405020304" pitchFamily="18" charset="0"/>
                <a:cs typeface="Times New Roman" panose="02020603050405020304" pitchFamily="18" charset="0"/>
              </a:rPr>
              <a:t/>
            </a:r>
            <a:br>
              <a:rPr lang="uz-Cyrl-UZ" altLang="ru-RU" sz="4000" b="1" i="1" smtClean="0">
                <a:latin typeface="Times New Roman" panose="02020603050405020304" pitchFamily="18" charset="0"/>
                <a:cs typeface="Times New Roman" panose="02020603050405020304" pitchFamily="18" charset="0"/>
              </a:rPr>
            </a:br>
            <a:r>
              <a:rPr lang="uz-Cyrl-UZ" altLang="ru-RU" sz="4000" b="1" i="1" smtClean="0">
                <a:latin typeface="Times New Roman" panose="02020603050405020304" pitchFamily="18" charset="0"/>
                <a:cs typeface="Times New Roman" panose="02020603050405020304" pitchFamily="18" charset="0"/>
              </a:rPr>
              <a:t/>
            </a:r>
            <a:br>
              <a:rPr lang="uz-Cyrl-UZ" altLang="ru-RU" sz="4000" b="1" i="1" smtClean="0">
                <a:latin typeface="Times New Roman" panose="02020603050405020304" pitchFamily="18" charset="0"/>
                <a:cs typeface="Times New Roman" panose="02020603050405020304" pitchFamily="18" charset="0"/>
              </a:rPr>
            </a:br>
            <a:r>
              <a:rPr lang="uz-Cyrl-UZ" altLang="ru-RU" sz="4000" b="1" i="1" smtClean="0">
                <a:latin typeface="Times New Roman" panose="02020603050405020304" pitchFamily="18" charset="0"/>
                <a:cs typeface="Times New Roman" panose="02020603050405020304" pitchFamily="18" charset="0"/>
              </a:rPr>
              <a:t>Адолат ва инсоф билан тангрининг яратган бандаларини ўзимдан рози қилдим. Гуноҳкорга ҳам, бегуноҳда ҳам раҳм қилиб, ҳаққоният юзасидан ҳукм чиқардим. Хайр-эҳсон ишларим билан одамлар кўнглидан жой олдим.</a:t>
            </a:r>
            <a:br>
              <a:rPr lang="uz-Cyrl-UZ" altLang="ru-RU" sz="4000" b="1" i="1" smtClean="0">
                <a:latin typeface="Times New Roman" panose="02020603050405020304" pitchFamily="18" charset="0"/>
                <a:cs typeface="Times New Roman" panose="02020603050405020304" pitchFamily="18" charset="0"/>
              </a:rPr>
            </a:br>
            <a:r>
              <a:rPr lang="uz-Cyrl-UZ" altLang="ru-RU" sz="4000" b="1" i="1" smtClean="0">
                <a:latin typeface="Times New Roman" panose="02020603050405020304" pitchFamily="18" charset="0"/>
                <a:cs typeface="Times New Roman" panose="02020603050405020304" pitchFamily="18" charset="0"/>
              </a:rPr>
              <a:t>                                                 Амир Темур</a:t>
            </a:r>
            <a:endParaRPr lang="ru-RU" altLang="ru-RU" sz="4000" b="1" i="1"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6858000"/>
          </a:xfrm>
          <a:solidFill>
            <a:schemeClr val="accent1"/>
          </a:solidFill>
        </p:spPr>
        <p:txBody>
          <a:bodyPr/>
          <a:lstStyle/>
          <a:p>
            <a:r>
              <a:rPr lang="uz-Cyrl-UZ" altLang="ru-RU" sz="5600" b="1" i="1" smtClean="0">
                <a:latin typeface="Times New Roman" panose="02020603050405020304" pitchFamily="18" charset="0"/>
                <a:cs typeface="Times New Roman" panose="02020603050405020304" pitchFamily="18" charset="0"/>
              </a:rPr>
              <a:t/>
            </a:r>
            <a:br>
              <a:rPr lang="uz-Cyrl-UZ" altLang="ru-RU" sz="5600" b="1" i="1" smtClean="0">
                <a:latin typeface="Times New Roman" panose="02020603050405020304" pitchFamily="18" charset="0"/>
                <a:cs typeface="Times New Roman" panose="02020603050405020304" pitchFamily="18" charset="0"/>
              </a:rPr>
            </a:br>
            <a:r>
              <a:rPr lang="uz-Cyrl-UZ" altLang="ru-RU" sz="5600" b="1" i="1" smtClean="0">
                <a:latin typeface="Times New Roman" panose="02020603050405020304" pitchFamily="18" charset="0"/>
                <a:cs typeface="Times New Roman" panose="02020603050405020304" pitchFamily="18" charset="0"/>
              </a:rPr>
              <a:t/>
            </a:r>
            <a:br>
              <a:rPr lang="uz-Cyrl-UZ" altLang="ru-RU" sz="5600" b="1" i="1" smtClean="0">
                <a:latin typeface="Times New Roman" panose="02020603050405020304" pitchFamily="18" charset="0"/>
                <a:cs typeface="Times New Roman" panose="02020603050405020304" pitchFamily="18" charset="0"/>
              </a:rPr>
            </a:br>
            <a:r>
              <a:rPr lang="uz-Cyrl-UZ" altLang="ru-RU" sz="4000" b="1" smtClean="0">
                <a:latin typeface="Times New Roman" panose="02020603050405020304" pitchFamily="18" charset="0"/>
                <a:cs typeface="Times New Roman" panose="02020603050405020304" pitchFamily="18" charset="0"/>
              </a:rPr>
              <a:t>Мамлакат зулмга чидаши мумкин, аммо адолатсизликка чидай олмайди.</a:t>
            </a:r>
            <a:r>
              <a:rPr lang="uz-Cyrl-UZ" altLang="ru-RU" sz="4000" b="1" i="1" smtClean="0">
                <a:latin typeface="Times New Roman" panose="02020603050405020304" pitchFamily="18" charset="0"/>
                <a:cs typeface="Times New Roman" panose="02020603050405020304" pitchFamily="18" charset="0"/>
              </a:rPr>
              <a:t/>
            </a:r>
            <a:br>
              <a:rPr lang="uz-Cyrl-UZ" altLang="ru-RU" sz="4000" b="1" i="1" smtClean="0">
                <a:latin typeface="Times New Roman" panose="02020603050405020304" pitchFamily="18" charset="0"/>
                <a:cs typeface="Times New Roman" panose="02020603050405020304" pitchFamily="18" charset="0"/>
              </a:rPr>
            </a:br>
            <a:r>
              <a:rPr lang="uz-Cyrl-UZ" altLang="ru-RU" sz="4000" b="1" i="1" smtClean="0">
                <a:latin typeface="Times New Roman" panose="02020603050405020304" pitchFamily="18" charset="0"/>
                <a:cs typeface="Times New Roman" panose="02020603050405020304" pitchFamily="18" charset="0"/>
              </a:rPr>
              <a:t>                                    </a:t>
            </a:r>
            <a:br>
              <a:rPr lang="uz-Cyrl-UZ" altLang="ru-RU" sz="4000" b="1" i="1" smtClean="0">
                <a:latin typeface="Times New Roman" panose="02020603050405020304" pitchFamily="18" charset="0"/>
                <a:cs typeface="Times New Roman" panose="02020603050405020304" pitchFamily="18" charset="0"/>
              </a:rPr>
            </a:br>
            <a:r>
              <a:rPr lang="uz-Cyrl-UZ" altLang="ru-RU" sz="4000" b="1" i="1" smtClean="0">
                <a:latin typeface="Times New Roman" panose="02020603050405020304" pitchFamily="18" charset="0"/>
                <a:cs typeface="Times New Roman" panose="02020603050405020304" pitchFamily="18" charset="0"/>
              </a:rPr>
              <a:t>                                       </a:t>
            </a:r>
            <a:r>
              <a:rPr lang="uz-Cyrl-UZ" altLang="ru-RU" sz="3600" b="1" i="1" smtClean="0">
                <a:solidFill>
                  <a:srgbClr val="FF0000"/>
                </a:solidFill>
                <a:latin typeface="Times New Roman" panose="02020603050405020304" pitchFamily="18" charset="0"/>
                <a:cs typeface="Times New Roman" panose="02020603050405020304" pitchFamily="18" charset="0"/>
              </a:rPr>
              <a:t>“Темур тузуклари”</a:t>
            </a:r>
            <a:br>
              <a:rPr lang="uz-Cyrl-UZ" altLang="ru-RU" sz="3600" b="1" i="1" smtClean="0">
                <a:solidFill>
                  <a:srgbClr val="FF0000"/>
                </a:solidFill>
                <a:latin typeface="Times New Roman" panose="02020603050405020304" pitchFamily="18" charset="0"/>
                <a:cs typeface="Times New Roman" panose="02020603050405020304" pitchFamily="18" charset="0"/>
              </a:rPr>
            </a:br>
            <a:r>
              <a:rPr lang="uz-Cyrl-UZ" altLang="ru-RU" sz="3600" b="1" i="1" smtClean="0">
                <a:solidFill>
                  <a:srgbClr val="FF0000"/>
                </a:solidFill>
                <a:latin typeface="Times New Roman" panose="02020603050405020304" pitchFamily="18" charset="0"/>
                <a:cs typeface="Times New Roman" panose="02020603050405020304" pitchFamily="18" charset="0"/>
              </a:rPr>
              <a:t/>
            </a:r>
            <a:br>
              <a:rPr lang="uz-Cyrl-UZ" altLang="ru-RU" sz="3600" b="1" i="1" smtClean="0">
                <a:solidFill>
                  <a:srgbClr val="FF0000"/>
                </a:solidFill>
                <a:latin typeface="Times New Roman" panose="02020603050405020304" pitchFamily="18" charset="0"/>
                <a:cs typeface="Times New Roman" panose="02020603050405020304" pitchFamily="18" charset="0"/>
              </a:rPr>
            </a:br>
            <a:r>
              <a:rPr lang="uz-Cyrl-UZ" altLang="ru-RU" sz="4000" b="1" smtClean="0">
                <a:latin typeface="Times New Roman" panose="02020603050405020304" pitchFamily="18" charset="0"/>
                <a:cs typeface="Times New Roman" panose="02020603050405020304" pitchFamily="18" charset="0"/>
              </a:rPr>
              <a:t>А</a:t>
            </a:r>
            <a:r>
              <a:rPr lang="ru-RU" altLang="ru-RU" sz="4000" b="1" smtClean="0">
                <a:latin typeface="Times New Roman" panose="02020603050405020304" pitchFamily="18" charset="0"/>
                <a:cs typeface="Times New Roman" panose="02020603050405020304" pitchFamily="18" charset="0"/>
              </a:rPr>
              <a:t>мир Темурнинг Боязид устидан </a:t>
            </a:r>
            <a:r>
              <a:rPr lang="uz-Cyrl-UZ" altLang="ru-RU" sz="4000" b="1" smtClean="0">
                <a:latin typeface="Times New Roman" panose="02020603050405020304" pitchFamily="18" charset="0"/>
                <a:cs typeface="Times New Roman" panose="02020603050405020304" pitchFamily="18" charset="0"/>
              </a:rPr>
              <a:t>ғ</a:t>
            </a:r>
            <a:r>
              <a:rPr lang="ru-RU" altLang="ru-RU" sz="4000" b="1" smtClean="0">
                <a:latin typeface="Times New Roman" panose="02020603050405020304" pitchFamily="18" charset="0"/>
                <a:cs typeface="Times New Roman" panose="02020603050405020304" pitchFamily="18" charset="0"/>
              </a:rPr>
              <a:t>алабаси христиан оламини асраб қолди.</a:t>
            </a:r>
            <a:r>
              <a:rPr lang="uz-Cyrl-UZ" altLang="ru-RU" sz="4000" b="1" i="1" smtClean="0">
                <a:latin typeface="Times New Roman" panose="02020603050405020304" pitchFamily="18" charset="0"/>
                <a:cs typeface="Times New Roman" panose="02020603050405020304" pitchFamily="18" charset="0"/>
              </a:rPr>
              <a:t/>
            </a:r>
            <a:br>
              <a:rPr lang="uz-Cyrl-UZ" altLang="ru-RU" sz="4000" b="1" i="1" smtClean="0">
                <a:latin typeface="Times New Roman" panose="02020603050405020304" pitchFamily="18" charset="0"/>
                <a:cs typeface="Times New Roman" panose="02020603050405020304" pitchFamily="18" charset="0"/>
              </a:rPr>
            </a:br>
            <a:r>
              <a:rPr lang="uz-Cyrl-UZ" altLang="ru-RU" sz="3600" b="1" i="1" smtClean="0">
                <a:latin typeface="Times New Roman" panose="02020603050405020304" pitchFamily="18" charset="0"/>
                <a:cs typeface="Times New Roman" panose="02020603050405020304" pitchFamily="18" charset="0"/>
              </a:rPr>
              <a:t/>
            </a:r>
            <a:br>
              <a:rPr lang="uz-Cyrl-UZ" altLang="ru-RU" sz="3600" b="1" i="1" smtClean="0">
                <a:latin typeface="Times New Roman" panose="02020603050405020304" pitchFamily="18" charset="0"/>
                <a:cs typeface="Times New Roman" panose="02020603050405020304" pitchFamily="18" charset="0"/>
              </a:rPr>
            </a:br>
            <a:r>
              <a:rPr lang="uz-Cyrl-UZ" altLang="ru-RU" sz="3600" b="1" i="1" smtClean="0">
                <a:latin typeface="Times New Roman" panose="02020603050405020304" pitchFamily="18" charset="0"/>
                <a:cs typeface="Times New Roman" panose="02020603050405020304" pitchFamily="18" charset="0"/>
              </a:rPr>
              <a:t>              Француз тарихчиси </a:t>
            </a:r>
            <a:r>
              <a:rPr lang="uz-Cyrl-UZ" altLang="ru-RU" sz="3600" b="1" i="1" smtClean="0">
                <a:solidFill>
                  <a:srgbClr val="FF0000"/>
                </a:solidFill>
                <a:latin typeface="Times New Roman" panose="02020603050405020304" pitchFamily="18" charset="0"/>
                <a:cs typeface="Times New Roman" panose="02020603050405020304" pitchFamily="18" charset="0"/>
              </a:rPr>
              <a:t>Рене</a:t>
            </a:r>
            <a:r>
              <a:rPr lang="uz-Cyrl-UZ" altLang="ru-RU" sz="3600" b="1" i="1" smtClean="0">
                <a:latin typeface="Times New Roman" panose="02020603050405020304" pitchFamily="18" charset="0"/>
                <a:cs typeface="Times New Roman" panose="02020603050405020304" pitchFamily="18" charset="0"/>
              </a:rPr>
              <a:t> </a:t>
            </a:r>
            <a:r>
              <a:rPr lang="uz-Cyrl-UZ" altLang="ru-RU" sz="3600" b="1" i="1" smtClean="0">
                <a:solidFill>
                  <a:srgbClr val="FF0000"/>
                </a:solidFill>
                <a:latin typeface="Times New Roman" panose="02020603050405020304" pitchFamily="18" charset="0"/>
                <a:cs typeface="Times New Roman" panose="02020603050405020304" pitchFamily="18" charset="0"/>
              </a:rPr>
              <a:t>Груссе</a:t>
            </a:r>
            <a:r>
              <a:rPr lang="uz-Cyrl-UZ" altLang="ru-RU" sz="3600" b="1" i="1" smtClean="0">
                <a:latin typeface="Times New Roman" panose="02020603050405020304" pitchFamily="18" charset="0"/>
                <a:cs typeface="Times New Roman" panose="02020603050405020304" pitchFamily="18" charset="0"/>
              </a:rPr>
              <a:t> </a:t>
            </a:r>
            <a:br>
              <a:rPr lang="uz-Cyrl-UZ" altLang="ru-RU" sz="3600" b="1" i="1" smtClean="0">
                <a:latin typeface="Times New Roman" panose="02020603050405020304" pitchFamily="18" charset="0"/>
                <a:cs typeface="Times New Roman" panose="02020603050405020304" pitchFamily="18" charset="0"/>
              </a:rPr>
            </a:br>
            <a:r>
              <a:rPr lang="uz-Cyrl-UZ" altLang="ru-RU" sz="3600" b="1" i="1" smtClean="0">
                <a:latin typeface="Times New Roman" panose="02020603050405020304" pitchFamily="18" charset="0"/>
                <a:cs typeface="Times New Roman" panose="02020603050405020304" pitchFamily="18" charset="0"/>
              </a:rPr>
              <a:t>                                         </a:t>
            </a:r>
            <a:r>
              <a:rPr lang="en-US" altLang="ru-RU" sz="3600" b="1" i="1" smtClean="0">
                <a:latin typeface="Times New Roman" panose="02020603050405020304" pitchFamily="18" charset="0"/>
                <a:cs typeface="Times New Roman" panose="02020603050405020304" pitchFamily="18" charset="0"/>
              </a:rPr>
              <a:t>XX</a:t>
            </a:r>
            <a:r>
              <a:rPr lang="uz-Cyrl-UZ" altLang="ru-RU" sz="3600" b="1" i="1" smtClean="0">
                <a:latin typeface="Times New Roman" panose="02020603050405020304" pitchFamily="18" charset="0"/>
                <a:cs typeface="Times New Roman" panose="02020603050405020304" pitchFamily="18" charset="0"/>
              </a:rPr>
              <a:t> аср бошлари</a:t>
            </a:r>
            <a:r>
              <a:rPr lang="uz-Cyrl-UZ" altLang="ru-RU" sz="4000" i="1" smtClean="0">
                <a:latin typeface="Times New Roman" panose="02020603050405020304" pitchFamily="18" charset="0"/>
                <a:cs typeface="Times New Roman" panose="02020603050405020304" pitchFamily="18" charset="0"/>
              </a:rPr>
              <a:t/>
            </a:r>
            <a:br>
              <a:rPr lang="uz-Cyrl-UZ" altLang="ru-RU" sz="4000" i="1" smtClean="0">
                <a:latin typeface="Times New Roman" panose="02020603050405020304" pitchFamily="18" charset="0"/>
                <a:cs typeface="Times New Roman" panose="02020603050405020304" pitchFamily="18" charset="0"/>
              </a:rPr>
            </a:br>
            <a:r>
              <a:rPr lang="uz-Cyrl-UZ" altLang="ru-RU" sz="4000" i="1" smtClean="0">
                <a:latin typeface="Times New Roman" panose="02020603050405020304" pitchFamily="18" charset="0"/>
                <a:cs typeface="Times New Roman" panose="02020603050405020304" pitchFamily="18" charset="0"/>
              </a:rPr>
              <a:t/>
            </a:r>
            <a:br>
              <a:rPr lang="uz-Cyrl-UZ" altLang="ru-RU" sz="4000" i="1" smtClean="0">
                <a:latin typeface="Times New Roman" panose="02020603050405020304" pitchFamily="18" charset="0"/>
                <a:cs typeface="Times New Roman" panose="02020603050405020304" pitchFamily="18" charset="0"/>
              </a:rPr>
            </a:br>
            <a:r>
              <a:rPr lang="uz-Cyrl-UZ" altLang="ru-RU" sz="4000" smtClean="0">
                <a:latin typeface="Times New Roman" panose="02020603050405020304" pitchFamily="18" charset="0"/>
                <a:cs typeface="Times New Roman" panose="02020603050405020304" pitchFamily="18" charset="0"/>
              </a:rPr>
              <a:t>                                         </a:t>
            </a:r>
            <a:endParaRPr lang="ru-RU" altLang="ru-RU" sz="4000" b="1" i="1"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0" y="1000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64515" name="Object 3"/>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64516" name="Слайд" r:id="rId3" imgW="4571964" imgH="3428947" progId="PowerPoint.Slide.8">
                  <p:embed/>
                </p:oleObj>
              </mc:Choice>
              <mc:Fallback>
                <p:oleObj name="Слайд" r:id="rId3" imgW="4571964" imgH="3428947"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5575"/>
            <a:ext cx="9144000" cy="680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0" y="1371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67587" name="Object 3"/>
          <p:cNvGraphicFramePr>
            <a:graphicFrameLocks noChangeAspect="1"/>
          </p:cNvGraphicFramePr>
          <p:nvPr/>
        </p:nvGraphicFramePr>
        <p:xfrm>
          <a:off x="0" y="26988"/>
          <a:ext cx="9144000" cy="6858000"/>
        </p:xfrm>
        <a:graphic>
          <a:graphicData uri="http://schemas.openxmlformats.org/presentationml/2006/ole">
            <mc:AlternateContent xmlns:mc="http://schemas.openxmlformats.org/markup-compatibility/2006">
              <mc:Choice xmlns:v="urn:schemas-microsoft-com:vml" Requires="v">
                <p:oleObj spid="_x0000_s67588" name="Слайд" r:id="rId3" imgW="5367638" imgH="4023504" progId="PowerPoint.Slide.8">
                  <p:embed/>
                </p:oleObj>
              </mc:Choice>
              <mc:Fallback>
                <p:oleObj name="Слайд" r:id="rId3" imgW="5367638" imgH="4023504" progId="PowerPoint.Slid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endParaRPr lang="ru-RU" altLang="ru-RU" smtClean="0"/>
          </a:p>
        </p:txBody>
      </p:sp>
      <p:sp>
        <p:nvSpPr>
          <p:cNvPr id="68611" name="Rectangle 3"/>
          <p:cNvSpPr>
            <a:spLocks noGrp="1" noChangeArrowheads="1"/>
          </p:cNvSpPr>
          <p:nvPr>
            <p:ph type="body" idx="1"/>
          </p:nvPr>
        </p:nvSpPr>
        <p:spPr/>
        <p:txBody>
          <a:bodyPr/>
          <a:lstStyle/>
          <a:p>
            <a:pPr eaLnBrk="1" hangingPunct="1"/>
            <a:endParaRPr lang="ru-RU" altLang="ru-RU" smtClean="0"/>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350838"/>
            <a:ext cx="10688638" cy="755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Заголовок 1"/>
          <p:cNvSpPr>
            <a:spLocks noGrp="1"/>
          </p:cNvSpPr>
          <p:nvPr>
            <p:ph type="title"/>
          </p:nvPr>
        </p:nvSpPr>
        <p:spPr/>
        <p:txBody>
          <a:bodyPr/>
          <a:lstStyle/>
          <a:p>
            <a:endParaRPr lang="ru-RU" altLang="ru-RU" smtClean="0"/>
          </a:p>
        </p:txBody>
      </p:sp>
      <p:pic>
        <p:nvPicPr>
          <p:cNvPr id="696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44463"/>
            <a:ext cx="8999537" cy="671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Заголовок 1"/>
          <p:cNvSpPr>
            <a:spLocks noGrp="1"/>
          </p:cNvSpPr>
          <p:nvPr>
            <p:ph type="title"/>
          </p:nvPr>
        </p:nvSpPr>
        <p:spPr/>
        <p:txBody>
          <a:bodyPr/>
          <a:lstStyle/>
          <a:p>
            <a:endParaRPr lang="ru-RU" altLang="ru-RU" smtClean="0"/>
          </a:p>
        </p:txBody>
      </p:sp>
      <p:pic>
        <p:nvPicPr>
          <p:cNvPr id="706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144463"/>
            <a:ext cx="8820150" cy="661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Заголовок 1"/>
          <p:cNvSpPr>
            <a:spLocks noGrp="1"/>
          </p:cNvSpPr>
          <p:nvPr>
            <p:ph type="title"/>
          </p:nvPr>
        </p:nvSpPr>
        <p:spPr/>
        <p:txBody>
          <a:bodyPr/>
          <a:lstStyle/>
          <a:p>
            <a:endParaRPr lang="ru-RU" altLang="ru-RU" smtClean="0"/>
          </a:p>
        </p:txBody>
      </p:sp>
      <p:pic>
        <p:nvPicPr>
          <p:cNvPr id="716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Заголовок 1"/>
          <p:cNvSpPr>
            <a:spLocks noGrp="1"/>
          </p:cNvSpPr>
          <p:nvPr>
            <p:ph type="title"/>
          </p:nvPr>
        </p:nvSpPr>
        <p:spPr/>
        <p:txBody>
          <a:bodyPr/>
          <a:lstStyle/>
          <a:p>
            <a:endParaRPr lang="ru-RU" altLang="ru-RU" smtClean="0"/>
          </a:p>
        </p:txBody>
      </p:sp>
      <p:pic>
        <p:nvPicPr>
          <p:cNvPr id="727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4" descr="Эргашева Ю 01 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71438"/>
            <a:ext cx="8713787"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a:xfrm>
            <a:off x="0" y="0"/>
            <a:ext cx="9144000" cy="1484313"/>
          </a:xfrm>
          <a:solidFill>
            <a:schemeClr val="accent1"/>
          </a:solidFill>
        </p:spPr>
        <p:txBody>
          <a:bodyPr/>
          <a:lstStyle/>
          <a:p>
            <a:r>
              <a:rPr lang="uz-Cyrl-UZ" altLang="ru-RU" sz="4000" b="1" smtClean="0">
                <a:latin typeface="Times New Roman" panose="02020603050405020304" pitchFamily="18" charset="0"/>
                <a:cs typeface="Times New Roman" panose="02020603050405020304" pitchFamily="18" charset="0"/>
              </a:rPr>
              <a:t>Темурийлар давлати </a:t>
            </a:r>
            <a:br>
              <a:rPr lang="uz-Cyrl-UZ" altLang="ru-RU" sz="4000" b="1" smtClean="0">
                <a:latin typeface="Times New Roman" panose="02020603050405020304" pitchFamily="18" charset="0"/>
                <a:cs typeface="Times New Roman" panose="02020603050405020304" pitchFamily="18" charset="0"/>
              </a:rPr>
            </a:br>
            <a:r>
              <a:rPr lang="uz-Cyrl-UZ" altLang="ru-RU" sz="4000" b="1" smtClean="0">
                <a:latin typeface="Times New Roman" panose="02020603050405020304" pitchFamily="18" charset="0"/>
                <a:cs typeface="Times New Roman" panose="02020603050405020304" pitchFamily="18" charset="0"/>
              </a:rPr>
              <a:t>(Турон, Туркистон)</a:t>
            </a:r>
            <a:endParaRPr lang="ru-RU" altLang="ru-RU" sz="4000" b="1" smtClean="0">
              <a:latin typeface="Times New Roman" panose="02020603050405020304" pitchFamily="18" charset="0"/>
              <a:cs typeface="Times New Roman" panose="02020603050405020304" pitchFamily="18" charset="0"/>
            </a:endParaRPr>
          </a:p>
        </p:txBody>
      </p:sp>
      <p:sp>
        <p:nvSpPr>
          <p:cNvPr id="10243" name="Подзаголовок 2"/>
          <p:cNvSpPr>
            <a:spLocks noGrp="1"/>
          </p:cNvSpPr>
          <p:nvPr>
            <p:ph type="subTitle" idx="1"/>
          </p:nvPr>
        </p:nvSpPr>
        <p:spPr>
          <a:xfrm>
            <a:off x="0" y="1628775"/>
            <a:ext cx="9144000" cy="5040313"/>
          </a:xfrm>
        </p:spPr>
        <p:txBody>
          <a:bodyPr/>
          <a:lstStyle/>
          <a:p>
            <a:endParaRPr lang="ru-RU" altLang="ru-RU" smtClean="0"/>
          </a:p>
        </p:txBody>
      </p:sp>
      <p:graphicFrame>
        <p:nvGraphicFramePr>
          <p:cNvPr id="4" name="Таблица 3"/>
          <p:cNvGraphicFramePr>
            <a:graphicFrameLocks noGrp="1"/>
          </p:cNvGraphicFramePr>
          <p:nvPr/>
        </p:nvGraphicFramePr>
        <p:xfrm>
          <a:off x="0" y="1700213"/>
          <a:ext cx="9144000" cy="4919662"/>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757392">
                <a:tc>
                  <a:txBody>
                    <a:bodyPr/>
                    <a:lstStyle/>
                    <a:p>
                      <a:r>
                        <a:rPr lang="uz-Cyrl-UZ" sz="2800" b="1" dirty="0" smtClean="0">
                          <a:solidFill>
                            <a:schemeClr val="tx1"/>
                          </a:solidFill>
                          <a:latin typeface="Times New Roman" pitchFamily="18" charset="0"/>
                          <a:cs typeface="Times New Roman" pitchFamily="18" charset="0"/>
                        </a:rPr>
                        <a:t>Ҳукмронлик даври</a:t>
                      </a:r>
                      <a:endParaRPr lang="ru-RU" sz="2800" b="1" dirty="0">
                        <a:solidFill>
                          <a:schemeClr val="tx1"/>
                        </a:solidFill>
                        <a:latin typeface="Times New Roman" pitchFamily="18" charset="0"/>
                        <a:cs typeface="Times New Roman" pitchFamily="18" charset="0"/>
                      </a:endParaRPr>
                    </a:p>
                  </a:txBody>
                  <a:tcPr marT="45730" marB="45730"/>
                </a:tc>
                <a:tc>
                  <a:txBody>
                    <a:bodyPr/>
                    <a:lstStyle/>
                    <a:p>
                      <a:r>
                        <a:rPr lang="uz-Cyrl-UZ" sz="2800" b="1" dirty="0" smtClean="0">
                          <a:solidFill>
                            <a:schemeClr val="tx1"/>
                          </a:solidFill>
                          <a:latin typeface="Times New Roman" pitchFamily="18" charset="0"/>
                          <a:cs typeface="Times New Roman" pitchFamily="18" charset="0"/>
                        </a:rPr>
                        <a:t>1370-1507 йиллар</a:t>
                      </a:r>
                      <a:endParaRPr lang="ru-RU" sz="2800" b="1" dirty="0">
                        <a:solidFill>
                          <a:schemeClr val="tx1"/>
                        </a:solidFill>
                        <a:latin typeface="Times New Roman" pitchFamily="18" charset="0"/>
                        <a:cs typeface="Times New Roman" pitchFamily="18" charset="0"/>
                      </a:endParaRPr>
                    </a:p>
                  </a:txBody>
                  <a:tcPr marT="45730" marB="45730"/>
                </a:tc>
                <a:extLst>
                  <a:ext uri="{0D108BD9-81ED-4DB2-BD59-A6C34878D82A}">
                    <a16:rowId xmlns:a16="http://schemas.microsoft.com/office/drawing/2014/main" val="10000"/>
                  </a:ext>
                </a:extLst>
              </a:tr>
              <a:tr h="945047">
                <a:tc>
                  <a:txBody>
                    <a:bodyPr/>
                    <a:lstStyle/>
                    <a:p>
                      <a:r>
                        <a:rPr lang="uz-Cyrl-UZ" sz="2800" b="1" dirty="0" smtClean="0">
                          <a:solidFill>
                            <a:schemeClr val="tx1"/>
                          </a:solidFill>
                          <a:latin typeface="Times New Roman" pitchFamily="18" charset="0"/>
                          <a:cs typeface="Times New Roman" pitchFamily="18" charset="0"/>
                        </a:rPr>
                        <a:t>Расмий тили</a:t>
                      </a:r>
                      <a:endParaRPr lang="ru-RU" sz="2800" b="1" dirty="0">
                        <a:solidFill>
                          <a:schemeClr val="tx1"/>
                        </a:solidFill>
                        <a:latin typeface="Times New Roman" pitchFamily="18" charset="0"/>
                        <a:cs typeface="Times New Roman" pitchFamily="18" charset="0"/>
                      </a:endParaRPr>
                    </a:p>
                  </a:txBody>
                  <a:tcPr marT="45730" marB="45730"/>
                </a:tc>
                <a:tc>
                  <a:txBody>
                    <a:bodyPr/>
                    <a:lstStyle/>
                    <a:p>
                      <a:r>
                        <a:rPr lang="uz-Cyrl-UZ" sz="2800" b="1" dirty="0" smtClean="0">
                          <a:solidFill>
                            <a:schemeClr val="tx1"/>
                          </a:solidFill>
                          <a:latin typeface="Times New Roman" pitchFamily="18" charset="0"/>
                          <a:cs typeface="Times New Roman" pitchFamily="18" charset="0"/>
                        </a:rPr>
                        <a:t>Форс ва чиғатой турк тиллари</a:t>
                      </a:r>
                      <a:endParaRPr lang="ru-RU" sz="2800" b="1" dirty="0">
                        <a:solidFill>
                          <a:schemeClr val="tx1"/>
                        </a:solidFill>
                        <a:latin typeface="Times New Roman" pitchFamily="18" charset="0"/>
                        <a:cs typeface="Times New Roman" pitchFamily="18" charset="0"/>
                      </a:endParaRPr>
                    </a:p>
                  </a:txBody>
                  <a:tcPr marT="45730" marB="45730"/>
                </a:tc>
                <a:extLst>
                  <a:ext uri="{0D108BD9-81ED-4DB2-BD59-A6C34878D82A}">
                    <a16:rowId xmlns:a16="http://schemas.microsoft.com/office/drawing/2014/main" val="10001"/>
                  </a:ext>
                </a:extLst>
              </a:tr>
              <a:tr h="757392">
                <a:tc>
                  <a:txBody>
                    <a:bodyPr/>
                    <a:lstStyle/>
                    <a:p>
                      <a:r>
                        <a:rPr lang="uz-Cyrl-UZ" sz="2800" b="1" dirty="0" smtClean="0">
                          <a:solidFill>
                            <a:schemeClr val="tx1"/>
                          </a:solidFill>
                          <a:latin typeface="Times New Roman" pitchFamily="18" charset="0"/>
                          <a:cs typeface="Times New Roman" pitchFamily="18" charset="0"/>
                        </a:rPr>
                        <a:t>Пойтахти</a:t>
                      </a:r>
                      <a:endParaRPr lang="ru-RU" sz="2800" b="1" dirty="0">
                        <a:solidFill>
                          <a:schemeClr val="tx1"/>
                        </a:solidFill>
                        <a:latin typeface="Times New Roman" pitchFamily="18" charset="0"/>
                        <a:cs typeface="Times New Roman" pitchFamily="18" charset="0"/>
                      </a:endParaRPr>
                    </a:p>
                  </a:txBody>
                  <a:tcPr marT="45730" marB="45730"/>
                </a:tc>
                <a:tc>
                  <a:txBody>
                    <a:bodyPr/>
                    <a:lstStyle/>
                    <a:p>
                      <a:r>
                        <a:rPr lang="uz-Cyrl-UZ" sz="2800" b="1" dirty="0" smtClean="0">
                          <a:solidFill>
                            <a:schemeClr val="tx1"/>
                          </a:solidFill>
                          <a:latin typeface="Times New Roman" pitchFamily="18" charset="0"/>
                          <a:cs typeface="Times New Roman" pitchFamily="18" charset="0"/>
                        </a:rPr>
                        <a:t>Самарқанд, Ҳирот</a:t>
                      </a:r>
                      <a:endParaRPr lang="ru-RU" sz="2800" b="1" dirty="0">
                        <a:solidFill>
                          <a:schemeClr val="tx1"/>
                        </a:solidFill>
                        <a:latin typeface="Times New Roman" pitchFamily="18" charset="0"/>
                        <a:cs typeface="Times New Roman" pitchFamily="18" charset="0"/>
                      </a:endParaRPr>
                    </a:p>
                  </a:txBody>
                  <a:tcPr marT="45730" marB="45730"/>
                </a:tc>
                <a:extLst>
                  <a:ext uri="{0D108BD9-81ED-4DB2-BD59-A6C34878D82A}">
                    <a16:rowId xmlns:a16="http://schemas.microsoft.com/office/drawing/2014/main" val="10002"/>
                  </a:ext>
                </a:extLst>
              </a:tr>
              <a:tr h="757392">
                <a:tc>
                  <a:txBody>
                    <a:bodyPr/>
                    <a:lstStyle/>
                    <a:p>
                      <a:r>
                        <a:rPr lang="uz-Cyrl-UZ" sz="2800" b="1" dirty="0" smtClean="0">
                          <a:solidFill>
                            <a:schemeClr val="tx1"/>
                          </a:solidFill>
                          <a:latin typeface="Times New Roman" pitchFamily="18" charset="0"/>
                          <a:cs typeface="Times New Roman" pitchFamily="18" charset="0"/>
                        </a:rPr>
                        <a:t>Майдони</a:t>
                      </a:r>
                      <a:endParaRPr lang="ru-RU" sz="2800" b="1" dirty="0">
                        <a:solidFill>
                          <a:schemeClr val="tx1"/>
                        </a:solidFill>
                        <a:latin typeface="Times New Roman" pitchFamily="18" charset="0"/>
                        <a:cs typeface="Times New Roman" pitchFamily="18" charset="0"/>
                      </a:endParaRPr>
                    </a:p>
                  </a:txBody>
                  <a:tcPr marT="45730" marB="45730"/>
                </a:tc>
                <a:tc>
                  <a:txBody>
                    <a:bodyPr/>
                    <a:lstStyle/>
                    <a:p>
                      <a:r>
                        <a:rPr lang="uz-Cyrl-UZ" sz="2800" b="1" dirty="0" smtClean="0">
                          <a:solidFill>
                            <a:schemeClr val="tx1"/>
                          </a:solidFill>
                          <a:latin typeface="Times New Roman" pitchFamily="18" charset="0"/>
                          <a:cs typeface="Times New Roman" pitchFamily="18" charset="0"/>
                        </a:rPr>
                        <a:t>4600000 км</a:t>
                      </a:r>
                      <a:r>
                        <a:rPr lang="uz-Cyrl-UZ" sz="2800" b="1" baseline="0" dirty="0" smtClean="0">
                          <a:solidFill>
                            <a:schemeClr val="tx1"/>
                          </a:solidFill>
                          <a:latin typeface="Times New Roman" pitchFamily="18" charset="0"/>
                          <a:cs typeface="Times New Roman" pitchFamily="18" charset="0"/>
                        </a:rPr>
                        <a:t> кв</a:t>
                      </a:r>
                      <a:endParaRPr lang="ru-RU" sz="2800" b="1" dirty="0">
                        <a:solidFill>
                          <a:schemeClr val="tx1"/>
                        </a:solidFill>
                        <a:latin typeface="Times New Roman" pitchFamily="18" charset="0"/>
                        <a:cs typeface="Times New Roman" pitchFamily="18" charset="0"/>
                      </a:endParaRPr>
                    </a:p>
                  </a:txBody>
                  <a:tcPr marT="45730" marB="45730"/>
                </a:tc>
                <a:extLst>
                  <a:ext uri="{0D108BD9-81ED-4DB2-BD59-A6C34878D82A}">
                    <a16:rowId xmlns:a16="http://schemas.microsoft.com/office/drawing/2014/main" val="10003"/>
                  </a:ext>
                </a:extLst>
              </a:tr>
              <a:tr h="757392">
                <a:tc>
                  <a:txBody>
                    <a:bodyPr/>
                    <a:lstStyle/>
                    <a:p>
                      <a:r>
                        <a:rPr lang="uz-Cyrl-UZ" sz="2800" b="1" dirty="0" smtClean="0">
                          <a:solidFill>
                            <a:schemeClr val="tx1"/>
                          </a:solidFill>
                          <a:latin typeface="Times New Roman" pitchFamily="18" charset="0"/>
                          <a:cs typeface="Times New Roman" pitchFamily="18" charset="0"/>
                        </a:rPr>
                        <a:t>Бошқарув шакли</a:t>
                      </a:r>
                      <a:endParaRPr lang="ru-RU" sz="2800" b="1" dirty="0">
                        <a:solidFill>
                          <a:schemeClr val="tx1"/>
                        </a:solidFill>
                        <a:latin typeface="Times New Roman" pitchFamily="18" charset="0"/>
                        <a:cs typeface="Times New Roman" pitchFamily="18" charset="0"/>
                      </a:endParaRPr>
                    </a:p>
                  </a:txBody>
                  <a:tcPr marT="45730" marB="45730"/>
                </a:tc>
                <a:tc>
                  <a:txBody>
                    <a:bodyPr/>
                    <a:lstStyle/>
                    <a:p>
                      <a:r>
                        <a:rPr lang="uz-Cyrl-UZ" sz="2800" b="1" dirty="0" smtClean="0">
                          <a:solidFill>
                            <a:schemeClr val="tx1"/>
                          </a:solidFill>
                          <a:latin typeface="Times New Roman" pitchFamily="18" charset="0"/>
                          <a:cs typeface="Times New Roman" pitchFamily="18" charset="0"/>
                        </a:rPr>
                        <a:t>монархия</a:t>
                      </a:r>
                      <a:endParaRPr lang="ru-RU" sz="2800" b="1" dirty="0">
                        <a:solidFill>
                          <a:schemeClr val="tx1"/>
                        </a:solidFill>
                        <a:latin typeface="Times New Roman" pitchFamily="18" charset="0"/>
                        <a:cs typeface="Times New Roman" pitchFamily="18" charset="0"/>
                      </a:endParaRPr>
                    </a:p>
                  </a:txBody>
                  <a:tcPr marT="45730" marB="45730"/>
                </a:tc>
                <a:extLst>
                  <a:ext uri="{0D108BD9-81ED-4DB2-BD59-A6C34878D82A}">
                    <a16:rowId xmlns:a16="http://schemas.microsoft.com/office/drawing/2014/main" val="10004"/>
                  </a:ext>
                </a:extLst>
              </a:tr>
              <a:tr h="945047">
                <a:tc>
                  <a:txBody>
                    <a:bodyPr/>
                    <a:lstStyle/>
                    <a:p>
                      <a:r>
                        <a:rPr lang="uz-Cyrl-UZ" sz="2800" b="1" dirty="0" smtClean="0">
                          <a:solidFill>
                            <a:schemeClr val="tx1"/>
                          </a:solidFill>
                          <a:latin typeface="Times New Roman" pitchFamily="18" charset="0"/>
                          <a:cs typeface="Times New Roman" pitchFamily="18" charset="0"/>
                        </a:rPr>
                        <a:t>Дини</a:t>
                      </a:r>
                      <a:r>
                        <a:rPr lang="uz-Cyrl-UZ" sz="2800" b="1" baseline="0" dirty="0" smtClean="0">
                          <a:solidFill>
                            <a:schemeClr val="tx1"/>
                          </a:solidFill>
                          <a:latin typeface="Times New Roman" pitchFamily="18" charset="0"/>
                          <a:cs typeface="Times New Roman" pitchFamily="18" charset="0"/>
                        </a:rPr>
                        <a:t> </a:t>
                      </a:r>
                      <a:endParaRPr lang="ru-RU" sz="2800" b="1" dirty="0">
                        <a:solidFill>
                          <a:schemeClr val="tx1"/>
                        </a:solidFill>
                        <a:latin typeface="Times New Roman" pitchFamily="18" charset="0"/>
                        <a:cs typeface="Times New Roman" pitchFamily="18" charset="0"/>
                      </a:endParaRPr>
                    </a:p>
                  </a:txBody>
                  <a:tcPr marT="45730" marB="45730"/>
                </a:tc>
                <a:tc>
                  <a:txBody>
                    <a:bodyPr/>
                    <a:lstStyle/>
                    <a:p>
                      <a:r>
                        <a:rPr lang="uz-Cyrl-UZ" sz="2800" b="1" dirty="0" smtClean="0">
                          <a:solidFill>
                            <a:schemeClr val="tx1"/>
                          </a:solidFill>
                          <a:latin typeface="Times New Roman" pitchFamily="18" charset="0"/>
                          <a:cs typeface="Times New Roman" pitchFamily="18" charset="0"/>
                        </a:rPr>
                        <a:t>Исломдаги</a:t>
                      </a:r>
                      <a:r>
                        <a:rPr lang="uz-Cyrl-UZ" sz="2800" b="1" baseline="0" dirty="0" smtClean="0">
                          <a:solidFill>
                            <a:schemeClr val="tx1"/>
                          </a:solidFill>
                          <a:latin typeface="Times New Roman" pitchFamily="18" charset="0"/>
                          <a:cs typeface="Times New Roman" pitchFamily="18" charset="0"/>
                        </a:rPr>
                        <a:t> сунний мазҳаби</a:t>
                      </a:r>
                      <a:endParaRPr lang="ru-RU" sz="2800" b="1" dirty="0">
                        <a:solidFill>
                          <a:schemeClr val="tx1"/>
                        </a:solidFill>
                        <a:latin typeface="Times New Roman" pitchFamily="18" charset="0"/>
                        <a:cs typeface="Times New Roman" pitchFamily="18" charset="0"/>
                      </a:endParaRPr>
                    </a:p>
                  </a:txBody>
                  <a:tcPr marT="45730" marB="45730"/>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0" y="0"/>
            <a:ext cx="9144000" cy="6858000"/>
          </a:xfrm>
          <a:solidFill>
            <a:schemeClr val="accent1"/>
          </a:solidFill>
        </p:spPr>
        <p:txBody>
          <a:bodyPr/>
          <a:lstStyle/>
          <a:p>
            <a:pPr algn="l"/>
            <a:r>
              <a:rPr lang="uz-Cyrl-UZ" altLang="ru-RU" b="1" i="1" u="sng" smtClean="0">
                <a:latin typeface="Times New Roman" panose="02020603050405020304" pitchFamily="18" charset="0"/>
                <a:cs typeface="Times New Roman" panose="02020603050405020304" pitchFamily="18" charset="0"/>
              </a:rPr>
              <a:t>Таққослаш учун</a:t>
            </a:r>
            <a:r>
              <a:rPr lang="uz-Cyrl-UZ" altLang="ru-RU" smtClean="0">
                <a:latin typeface="Times New Roman" panose="02020603050405020304" pitchFamily="18" charset="0"/>
                <a:cs typeface="Times New Roman" panose="02020603050405020304" pitchFamily="18" charset="0"/>
              </a:rPr>
              <a:t/>
            </a:r>
            <a:br>
              <a:rPr lang="uz-Cyrl-UZ" altLang="ru-RU" smtClean="0">
                <a:latin typeface="Times New Roman" panose="02020603050405020304" pitchFamily="18" charset="0"/>
                <a:cs typeface="Times New Roman" panose="02020603050405020304" pitchFamily="18" charset="0"/>
              </a:rPr>
            </a:br>
            <a:r>
              <a:rPr lang="uz-Cyrl-UZ" altLang="ru-RU" smtClean="0">
                <a:latin typeface="Times New Roman" panose="02020603050405020304" pitchFamily="18" charset="0"/>
                <a:cs typeface="Times New Roman" panose="02020603050405020304" pitchFamily="18" charset="0"/>
              </a:rPr>
              <a:t>1. Чингизийлар империяси </a:t>
            </a:r>
            <a:r>
              <a:rPr lang="uz-Cyrl-UZ" altLang="ru-RU" smtClean="0">
                <a:solidFill>
                  <a:srgbClr val="FF0000"/>
                </a:solidFill>
                <a:latin typeface="Times New Roman" panose="02020603050405020304" pitchFamily="18" charset="0"/>
                <a:cs typeface="Times New Roman" panose="02020603050405020304" pitchFamily="18" charset="0"/>
              </a:rPr>
              <a:t>24 млн км кв </a:t>
            </a:r>
            <a:r>
              <a:rPr lang="uz-Cyrl-UZ" altLang="ru-RU" smtClean="0">
                <a:latin typeface="Times New Roman" panose="02020603050405020304" pitchFamily="18" charset="0"/>
                <a:cs typeface="Times New Roman" panose="02020603050405020304" pitchFamily="18" charset="0"/>
              </a:rPr>
              <a:t>(1270 йилда), </a:t>
            </a:r>
            <a:r>
              <a:rPr lang="uz-Cyrl-UZ" altLang="ru-RU" smtClean="0">
                <a:solidFill>
                  <a:srgbClr val="FF0000"/>
                </a:solidFill>
                <a:latin typeface="Times New Roman" panose="02020603050405020304" pitchFamily="18" charset="0"/>
                <a:cs typeface="Times New Roman" panose="02020603050405020304" pitchFamily="18" charset="0"/>
              </a:rPr>
              <a:t>33,2 млн км кв </a:t>
            </a:r>
            <a:r>
              <a:rPr lang="uz-Cyrl-UZ" altLang="ru-RU" smtClean="0">
                <a:latin typeface="Times New Roman" panose="02020603050405020304" pitchFamily="18" charset="0"/>
                <a:cs typeface="Times New Roman" panose="02020603050405020304" pitchFamily="18" charset="0"/>
              </a:rPr>
              <a:t>(1279 йилда)</a:t>
            </a:r>
            <a:br>
              <a:rPr lang="uz-Cyrl-UZ" altLang="ru-RU" smtClean="0">
                <a:latin typeface="Times New Roman" panose="02020603050405020304" pitchFamily="18" charset="0"/>
                <a:cs typeface="Times New Roman" panose="02020603050405020304" pitchFamily="18" charset="0"/>
              </a:rPr>
            </a:br>
            <a:r>
              <a:rPr lang="uz-Cyrl-UZ" altLang="ru-RU" smtClean="0">
                <a:latin typeface="Times New Roman" panose="02020603050405020304" pitchFamily="18" charset="0"/>
                <a:cs typeface="Times New Roman" panose="02020603050405020304" pitchFamily="18" charset="0"/>
              </a:rPr>
              <a:t>2. Рим империяси – </a:t>
            </a:r>
            <a:r>
              <a:rPr lang="uz-Cyrl-UZ" altLang="ru-RU" smtClean="0">
                <a:solidFill>
                  <a:srgbClr val="FF0000"/>
                </a:solidFill>
                <a:latin typeface="Times New Roman" panose="02020603050405020304" pitchFamily="18" charset="0"/>
                <a:cs typeface="Times New Roman" panose="02020603050405020304" pitchFamily="18" charset="0"/>
              </a:rPr>
              <a:t>4,4 млн км кв</a:t>
            </a:r>
            <a:br>
              <a:rPr lang="uz-Cyrl-UZ" altLang="ru-RU" smtClean="0">
                <a:solidFill>
                  <a:srgbClr val="FF0000"/>
                </a:solidFill>
                <a:latin typeface="Times New Roman" panose="02020603050405020304" pitchFamily="18" charset="0"/>
                <a:cs typeface="Times New Roman" panose="02020603050405020304" pitchFamily="18" charset="0"/>
              </a:rPr>
            </a:br>
            <a:r>
              <a:rPr lang="uz-Cyrl-UZ" altLang="ru-RU" smtClean="0">
                <a:latin typeface="Times New Roman" panose="02020603050405020304" pitchFamily="18" charset="0"/>
                <a:cs typeface="Times New Roman" panose="02020603050405020304" pitchFamily="18" charset="0"/>
              </a:rPr>
              <a:t>3. Буюк Британия империяси – </a:t>
            </a:r>
            <a:r>
              <a:rPr lang="uz-Cyrl-UZ" altLang="ru-RU" smtClean="0">
                <a:solidFill>
                  <a:srgbClr val="FF0000"/>
                </a:solidFill>
                <a:latin typeface="Times New Roman" panose="02020603050405020304" pitchFamily="18" charset="0"/>
                <a:cs typeface="Times New Roman" panose="02020603050405020304" pitchFamily="18" charset="0"/>
              </a:rPr>
              <a:t>36,6 млн км кв</a:t>
            </a:r>
            <a:r>
              <a:rPr lang="uz-Cyrl-UZ" altLang="ru-RU" smtClean="0">
                <a:latin typeface="Times New Roman" panose="02020603050405020304" pitchFamily="18" charset="0"/>
                <a:cs typeface="Times New Roman" panose="02020603050405020304" pitchFamily="18" charset="0"/>
              </a:rPr>
              <a:t> (1921 йил)</a:t>
            </a:r>
            <a:br>
              <a:rPr lang="uz-Cyrl-UZ" altLang="ru-RU" smtClean="0">
                <a:latin typeface="Times New Roman" panose="02020603050405020304" pitchFamily="18" charset="0"/>
                <a:cs typeface="Times New Roman" panose="02020603050405020304" pitchFamily="18" charset="0"/>
              </a:rPr>
            </a:br>
            <a:r>
              <a:rPr lang="uz-Cyrl-UZ" altLang="ru-RU" smtClean="0">
                <a:latin typeface="Times New Roman" panose="02020603050405020304" pitchFamily="18" charset="0"/>
                <a:cs typeface="Times New Roman" panose="02020603050405020304" pitchFamily="18" charset="0"/>
              </a:rPr>
              <a:t>4. Россия империяси (</a:t>
            </a:r>
            <a:r>
              <a:rPr lang="en-US" altLang="ru-RU" smtClean="0">
                <a:latin typeface="Times New Roman" panose="02020603050405020304" pitchFamily="18" charset="0"/>
                <a:cs typeface="Times New Roman" panose="02020603050405020304" pitchFamily="18" charset="0"/>
              </a:rPr>
              <a:t>XIX </a:t>
            </a:r>
            <a:r>
              <a:rPr lang="uz-Cyrl-UZ" altLang="ru-RU" smtClean="0">
                <a:latin typeface="Times New Roman" panose="02020603050405020304" pitchFamily="18" charset="0"/>
                <a:cs typeface="Times New Roman" panose="02020603050405020304" pitchFamily="18" charset="0"/>
              </a:rPr>
              <a:t>аср охирида) – </a:t>
            </a:r>
            <a:r>
              <a:rPr lang="uz-Cyrl-UZ" altLang="ru-RU" smtClean="0">
                <a:solidFill>
                  <a:srgbClr val="FF0000"/>
                </a:solidFill>
                <a:latin typeface="Times New Roman" panose="02020603050405020304" pitchFamily="18" charset="0"/>
                <a:cs typeface="Times New Roman" panose="02020603050405020304" pitchFamily="18" charset="0"/>
              </a:rPr>
              <a:t>21, 8 млн км кв</a:t>
            </a:r>
            <a:r>
              <a:rPr lang="uz-Cyrl-UZ" altLang="ru-RU" smtClean="0">
                <a:latin typeface="Times New Roman" panose="02020603050405020304" pitchFamily="18" charset="0"/>
                <a:cs typeface="Times New Roman" panose="02020603050405020304" pitchFamily="18" charset="0"/>
              </a:rPr>
              <a:t> </a:t>
            </a:r>
            <a:endParaRPr lang="ru-RU" altLang="ru-RU"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ChangeArrowheads="1"/>
          </p:cNvSpPr>
          <p:nvPr/>
        </p:nvSpPr>
        <p:spPr bwMode="auto">
          <a:xfrm>
            <a:off x="0" y="1428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graphicFrame>
        <p:nvGraphicFramePr>
          <p:cNvPr id="12291" name="Object 4"/>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12292" name="Слайд" r:id="rId3" imgW="4571964" imgH="3428947" progId="PowerPoint.Slide.8">
                  <p:embed/>
                </p:oleObj>
              </mc:Choice>
              <mc:Fallback>
                <p:oleObj name="Слайд" r:id="rId3" imgW="4571964" imgH="3428947" progId="PowerPoint.Slid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cbe6751b2c2a4f48bc5b45624a2ebee40b1daef"/>
</p:tagLst>
</file>

<file path=ppt/theme/theme1.xml><?xml version="1.0" encoding="utf-8"?>
<a:theme xmlns:a="http://schemas.openxmlformats.org/drawingml/2006/main" name="Оформление по умолчанию">
  <a:themeElements>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Оформление по умолчанию">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формление по умолчанию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Оформление по умолчанию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Оформление по умолчанию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Оформление по умолчанию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Оформление по умолчанию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Оформление по умолчанию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Оформление по умолчанию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Оформление по умолчанию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Оформление по умолчанию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Оформление по умолчанию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Оформление по умолчанию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Оформление по умолчанию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2494</TotalTime>
  <Words>332</Words>
  <Application>Microsoft Office PowerPoint</Application>
  <PresentationFormat>Экран (4:3)</PresentationFormat>
  <Paragraphs>48</Paragraphs>
  <Slides>69</Slides>
  <Notes>1</Notes>
  <HiddenSlides>0</HiddenSlides>
  <MMClips>0</MMClips>
  <ScaleCrop>false</ScaleCrop>
  <HeadingPairs>
    <vt:vector size="8" baseType="variant">
      <vt:variant>
        <vt:lpstr>Использованные шрифты</vt:lpstr>
      </vt:variant>
      <vt:variant>
        <vt:i4>4</vt:i4>
      </vt:variant>
      <vt:variant>
        <vt:lpstr>Тема</vt:lpstr>
      </vt:variant>
      <vt:variant>
        <vt:i4>1</vt:i4>
      </vt:variant>
      <vt:variant>
        <vt:lpstr>Внедренные серверы OLE</vt:lpstr>
      </vt:variant>
      <vt:variant>
        <vt:i4>1</vt:i4>
      </vt:variant>
      <vt:variant>
        <vt:lpstr>Заголовки слайдов</vt:lpstr>
      </vt:variant>
      <vt:variant>
        <vt:i4>69</vt:i4>
      </vt:variant>
    </vt:vector>
  </HeadingPairs>
  <TitlesOfParts>
    <vt:vector size="75" baseType="lpstr">
      <vt:lpstr>Arial</vt:lpstr>
      <vt:lpstr>Calibri</vt:lpstr>
      <vt:lpstr>Times New Roman</vt:lpstr>
      <vt:lpstr>Tahoma</vt:lpstr>
      <vt:lpstr>Оформление по умолчанию</vt:lpstr>
      <vt:lpstr>Слайд Microsoft PowerPoint</vt:lpstr>
      <vt:lpstr>Презентация PowerPoint</vt:lpstr>
      <vt:lpstr>Буюк соҳибқирон Амир Темур бобомизнинг: «Адолат ҳар бир ишда ҳамроҳимиз ва дастуримиз бўлсин!» деган чуқур маъноли сўзлари ҳар биримиз учун ҳаётий эътиқодга айланиши зарур.                                                                                         Шавкат Мирзиёев                                                                                                                      Iyul 25, 2018</vt:lpstr>
      <vt:lpstr>   АМИР ТЕМУРНИ АНГЛАШ – ЎЗЛИКНИ АНГЛАШ ДЕМАКДИР.               Ислом Каримов </vt:lpstr>
      <vt:lpstr>Презентация PowerPoint</vt:lpstr>
      <vt:lpstr>Авваламбор, Ватанини жонидан азиз кўрган Амир Темур бобомизнинг бизга қолдирган насиҳатларини юрагимизга, қон-қонимизга, суяк-суягимизга мустаҳкам жо қилишимиз керак ва болаларимизни ҳам шу руҳда тарбиялашимиз даркор (2015 йил).                                           Ислом Каримов</vt:lpstr>
      <vt:lpstr>  Мамлакат зулмга чидаши мумкин, аммо адолатсизликка чидай олмайди.                                                                             “Темур тузуклари”  Амир Темурнинг Боязид устидан ғалабаси христиан оламини асраб қолди.                Француз тарихчиси Рене Груссе                                           XX аср бошлари                                           </vt:lpstr>
      <vt:lpstr>Темурийлар давлати  (Турон, Туркистон)</vt:lpstr>
      <vt:lpstr>Таққослаш учун 1. Чингизийлар империяси 24 млн км кв (1270 йилда), 33,2 млн км кв (1279 йилда) 2. Рим империяси – 4,4 млн км кв 3. Буюк Британия империяси – 36,6 млн км кв (1921 йил) 4. Россия империяси (XIX аср охирида) – 21, 8 млн км кв </vt:lpstr>
      <vt:lpstr>Презентация PowerPoint</vt:lpstr>
      <vt:lpstr>Амир Темурнинг шарафли номлари ва унвонлари:  Соҳибқирон – соҳиб (туркийча) ва қирон (арабча) саодатли, зафарли, ғолиб. Зуҳра ва Муштарий сайёраларининг бир буржда учрашган вақтида туғилган. “Соҳиб-Қуръони Азам” – аъзам арабчадан энг улуғ, энг буюк, қудратли, саҳоват оловида тобланган, енгилмас.  Қутбиддин –  арабчадан диннинг қутби, маркази; диннинг асоси, таянчи. Кўрагон/гўрагон – мўғулча хоннинг куёви. “Турон султони” – Амир Темур 1391 йилда Дашқи Қипчоқ юриши вақтида катта қояга ўзини шу унвон билан ёздирган. Абулмансур – арабча зафарманд (ғалаба қозонувчи). Гран Темурбек (Европа) –  Буюк Темур.  Фирдавсмакон – жаннатнинг исмларидан бири. Жаннатмакон – макони жаннат бўлди маъносида.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XIV асрнинг 50-йиллари охирида Мовароуннаҳр 10 га яқин мустақил бекликларга бўлинган. Самарқанд – Амир Баён Сулдуз; Кеш – Амир Ҳожи Барлос; Хўжанд – Амир Боязид Жалойир; Балх – Улжой Буға Сулдуз; Шибирғон – Муҳаммадхожа Апарди Найман; Кўҳистон – Бадахшон шоҳи Амир Сотилмиш; Хутталон – Кайхусрав; Ҳисори Шодмон – Амир Ҳусайн ва Амир Хизр Ясовурий; Термиз – Термиз саййидлари; Бухоро – Садрлар.                                               Хондамир. “Ҳабиб ус-сияр”</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Амир Темурнинг шахсий фазилатлари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Мамлакатдаги диний ҳокимият тизими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Адолат ва озодлик – дастурингиз, раҳбарингиз бўлсин.  Адолат ва инсоф билан тангрининг яратган бандаларини ўзимдан рози қилдим. Гуноҳкорга ҳам, бегуноҳда ҳам раҳм қилиб, ҳаққоният юзасидан ҳукм чиқардим. Хайр-эҳсон ишларим билан одамлар кўнглидан жой олдим.                                                  Амир Темур</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AG System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ЁШЛАР ЙИЛИ дастури</dc:title>
  <dc:creator>user-</dc:creator>
  <cp:lastModifiedBy>Bahtiyor</cp:lastModifiedBy>
  <cp:revision>117</cp:revision>
  <dcterms:created xsi:type="dcterms:W3CDTF">2008-04-11T10:34:37Z</dcterms:created>
  <dcterms:modified xsi:type="dcterms:W3CDTF">2020-08-02T10:56:12Z</dcterms:modified>
</cp:coreProperties>
</file>